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8" r:id="rId1"/>
  </p:sldMasterIdLst>
  <p:notesMasterIdLst>
    <p:notesMasterId r:id="rId26"/>
  </p:notesMasterIdLst>
  <p:handoutMasterIdLst>
    <p:handoutMasterId r:id="rId27"/>
  </p:handoutMasterIdLst>
  <p:sldIdLst>
    <p:sldId id="10072" r:id="rId2"/>
    <p:sldId id="10182" r:id="rId3"/>
    <p:sldId id="10183" r:id="rId4"/>
    <p:sldId id="10198" r:id="rId5"/>
    <p:sldId id="10199" r:id="rId6"/>
    <p:sldId id="10200" r:id="rId7"/>
    <p:sldId id="10201" r:id="rId8"/>
    <p:sldId id="10193" r:id="rId9"/>
    <p:sldId id="10202" r:id="rId10"/>
    <p:sldId id="10203" r:id="rId11"/>
    <p:sldId id="10204" r:id="rId12"/>
    <p:sldId id="10205" r:id="rId13"/>
    <p:sldId id="10196" r:id="rId14"/>
    <p:sldId id="10206" r:id="rId15"/>
    <p:sldId id="10207" r:id="rId16"/>
    <p:sldId id="10208" r:id="rId17"/>
    <p:sldId id="10209" r:id="rId18"/>
    <p:sldId id="10211" r:id="rId19"/>
    <p:sldId id="10212" r:id="rId20"/>
    <p:sldId id="10213" r:id="rId21"/>
    <p:sldId id="10214" r:id="rId22"/>
    <p:sldId id="10215" r:id="rId23"/>
    <p:sldId id="10216" r:id="rId24"/>
    <p:sldId id="10187" r:id="rId25"/>
  </p:sldIdLst>
  <p:sldSz cx="12858750" cy="723265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CD3"/>
    <a:srgbClr val="093285"/>
    <a:srgbClr val="1F497D"/>
    <a:srgbClr val="CA8F45"/>
    <a:srgbClr val="FDA98B"/>
    <a:srgbClr val="EA5751"/>
    <a:srgbClr val="DEC8AD"/>
    <a:srgbClr val="569582"/>
    <a:srgbClr val="215BB5"/>
    <a:srgbClr val="014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 autoAdjust="0"/>
    <p:restoredTop sz="95059" autoAdjust="0"/>
  </p:normalViewPr>
  <p:slideViewPr>
    <p:cSldViewPr>
      <p:cViewPr varScale="1">
        <p:scale>
          <a:sx n="67" d="100"/>
          <a:sy n="67" d="100"/>
        </p:scale>
        <p:origin x="-822" y="-108"/>
      </p:cViewPr>
      <p:guideLst>
        <p:guide orient="horz" pos="2278"/>
        <p:guide pos="405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2018-02-26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2018-02-26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76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6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0E5-65F8-4689-AD93-573FB226F04C}" type="datetime10">
              <a:rPr lang="zh-CN" altLang="en-US" smtClean="0"/>
              <a:t>14:52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6" y="2246811"/>
            <a:ext cx="10929938" cy="1550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8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35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9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50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29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5EE8B-7755-4067-B152-36A4C7F013B4}" type="datetime10">
              <a:rPr lang="zh-CN" altLang="en-US" smtClean="0"/>
              <a:t>14:52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126C40A1-0D30-4FA0-AFCA-230B0FD5BF37}" type="datetime10">
              <a:rPr lang="zh-CN" altLang="en-US" smtClean="0"/>
              <a:pPr/>
              <a:t>14:52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2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56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.emf"/><Relationship Id="rId10" Type="http://schemas.openxmlformats.org/officeDocument/2006/relationships/image" Target="../media/image2.png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020516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访问数据库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4316660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讲师：惠勇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4172644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80703" y="1164531"/>
            <a:ext cx="7848600" cy="7016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J2EE</a:t>
            </a:r>
            <a:r>
              <a:rPr lang="zh-CN" altLang="en-US" sz="4400" b="1" kern="0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平台应用与</a:t>
            </a:r>
            <a:r>
              <a:rPr lang="zh-CN" altLang="en-US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开发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黑体" pitchFamily="2" charset="-122"/>
              </a:rPr>
              <a:t>                                          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5323-C8A1-46DA-AF41-060448591240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blinds dir="vert"/>
      </p:transition>
    </mc:Choice>
    <mc:Fallback xmlns="">
      <p:transition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驱动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6480125" y="4667026"/>
            <a:ext cx="3419475" cy="1325563"/>
          </a:xfrm>
          <a:prstGeom prst="roundRect">
            <a:avLst>
              <a:gd name="adj" fmla="val 8981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800175" y="1196975"/>
            <a:ext cx="8229600" cy="1511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桥连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将对</a:t>
            </a:r>
            <a:r>
              <a:rPr lang="en-US" altLang="zh-CN" smtClean="0"/>
              <a:t>JDBC API</a:t>
            </a:r>
            <a:r>
              <a:rPr lang="zh-CN" altLang="en-US" smtClean="0"/>
              <a:t>的调用，转换为对另一组数据库连接</a:t>
            </a:r>
            <a:r>
              <a:rPr lang="en-US" altLang="zh-CN" smtClean="0"/>
              <a:t>API</a:t>
            </a:r>
            <a:r>
              <a:rPr lang="zh-CN" altLang="en-US" smtClean="0"/>
              <a:t>的调用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优点：可以访问所有</a:t>
            </a:r>
            <a:r>
              <a:rPr lang="en-US" altLang="zh-CN" smtClean="0"/>
              <a:t>ODBC</a:t>
            </a:r>
            <a:r>
              <a:rPr lang="zh-CN" altLang="en-US" smtClean="0"/>
              <a:t>可以访问的数据库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缺点：执行效率低、功能不够强大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1871612" y="3543076"/>
            <a:ext cx="4248150" cy="2449513"/>
          </a:xfrm>
          <a:prstGeom prst="roundRect">
            <a:avLst>
              <a:gd name="adj" fmla="val 8880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4175075" y="5200426"/>
            <a:ext cx="1800225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TW" sz="1800">
                <a:latin typeface="Arial" charset="0"/>
                <a:ea typeface="黑体" pitchFamily="2" charset="-122"/>
              </a:rPr>
              <a:t>JDBC</a:t>
            </a:r>
            <a:r>
              <a:rPr lang="en-US" altLang="zh-CN" sz="1800">
                <a:latin typeface="Arial" charset="0"/>
                <a:ea typeface="黑体" pitchFamily="2" charset="-122"/>
              </a:rPr>
              <a:t>-ODBC</a:t>
            </a:r>
            <a:r>
              <a:rPr lang="zh-CN" altLang="en-US" sz="1800">
                <a:latin typeface="Arial" charset="0"/>
                <a:ea typeface="黑体" pitchFamily="2" charset="-122"/>
              </a:rPr>
              <a:t>桥</a:t>
            </a:r>
            <a:endParaRPr lang="zh-TW" altLang="en-US" sz="1800">
              <a:latin typeface="Arial" charset="0"/>
              <a:ea typeface="黑体" pitchFamily="2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2016075" y="3905026"/>
            <a:ext cx="19446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Java 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应用程序 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303412" y="5127401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 API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6696025" y="5127401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ODBC API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8496250" y="5200426"/>
            <a:ext cx="11525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ODBC</a:t>
            </a:r>
            <a:r>
              <a:rPr lang="zh-CN" altLang="en-US" sz="1800">
                <a:latin typeface="Arial" charset="0"/>
                <a:ea typeface="黑体" pitchFamily="2" charset="-122"/>
              </a:rPr>
              <a:t>层</a:t>
            </a:r>
            <a:endParaRPr lang="zh-TW" altLang="en-US" sz="1800">
              <a:latin typeface="Arial" charset="0"/>
              <a:ea typeface="黑体" pitchFamily="2" charset="-122"/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8567687" y="3184301"/>
            <a:ext cx="1008063" cy="1008063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DB</a:t>
            </a:r>
          </a:p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Server</a:t>
            </a:r>
          </a:p>
        </p:txBody>
      </p:sp>
      <p:cxnSp>
        <p:nvCxnSpPr>
          <p:cNvPr id="14" name="AutoShape 12"/>
          <p:cNvCxnSpPr>
            <a:cxnSpLocks noChangeShapeType="1"/>
            <a:stCxn id="9" idx="2"/>
            <a:endCxn id="10" idx="0"/>
          </p:cNvCxnSpPr>
          <p:nvPr/>
        </p:nvCxnSpPr>
        <p:spPr bwMode="auto">
          <a:xfrm flipH="1">
            <a:off x="2987625" y="4409851"/>
            <a:ext cx="1587" cy="717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3"/>
          <p:cNvCxnSpPr>
            <a:cxnSpLocks noChangeShapeType="1"/>
            <a:stCxn id="10" idx="3"/>
            <a:endCxn id="8" idx="1"/>
          </p:cNvCxnSpPr>
          <p:nvPr/>
        </p:nvCxnSpPr>
        <p:spPr bwMode="auto">
          <a:xfrm>
            <a:off x="3671837" y="5416326"/>
            <a:ext cx="503238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4"/>
          <p:cNvCxnSpPr>
            <a:cxnSpLocks noChangeShapeType="1"/>
            <a:stCxn id="8" idx="3"/>
            <a:endCxn id="11" idx="1"/>
          </p:cNvCxnSpPr>
          <p:nvPr/>
        </p:nvCxnSpPr>
        <p:spPr bwMode="auto">
          <a:xfrm flipV="1">
            <a:off x="5975300" y="5416326"/>
            <a:ext cx="7207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5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8064450" y="5416326"/>
            <a:ext cx="431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6"/>
          <p:cNvCxnSpPr>
            <a:cxnSpLocks noChangeShapeType="1"/>
            <a:stCxn id="12" idx="0"/>
            <a:endCxn id="13" idx="3"/>
          </p:cNvCxnSpPr>
          <p:nvPr/>
        </p:nvCxnSpPr>
        <p:spPr bwMode="auto">
          <a:xfrm flipV="1">
            <a:off x="9072512" y="4192364"/>
            <a:ext cx="0" cy="10080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98A6-387B-4BBA-9A8B-26D90C5FC9E7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9770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驱动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4-3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00175" y="1196975"/>
            <a:ext cx="8229600" cy="1871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纯</a:t>
            </a:r>
            <a:r>
              <a:rPr lang="en-US" altLang="zh-CN" smtClean="0"/>
              <a:t>Java</a:t>
            </a:r>
            <a:r>
              <a:rPr lang="zh-CN" altLang="en-US" smtClean="0"/>
              <a:t>驱动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由</a:t>
            </a:r>
            <a:r>
              <a:rPr lang="en-US" altLang="zh-CN" smtClean="0"/>
              <a:t>JDBC</a:t>
            </a:r>
            <a:r>
              <a:rPr lang="zh-CN" altLang="en-US" smtClean="0"/>
              <a:t>驱动直接访问数据库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优点：</a:t>
            </a:r>
            <a:r>
              <a:rPr lang="en-US" altLang="zh-CN" smtClean="0"/>
              <a:t>100% Java</a:t>
            </a:r>
            <a:r>
              <a:rPr lang="zh-CN" altLang="en-US" smtClean="0"/>
              <a:t>，快又可跨平台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缺点：访问不同的数据库需要下载专用的</a:t>
            </a:r>
            <a:r>
              <a:rPr lang="en-US" altLang="zh-CN" smtClean="0"/>
              <a:t>JDBC</a:t>
            </a:r>
            <a:r>
              <a:rPr lang="zh-CN" altLang="en-US" smtClean="0"/>
              <a:t>驱动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2374850" y="3327052"/>
            <a:ext cx="4248150" cy="2449513"/>
          </a:xfrm>
          <a:prstGeom prst="roundRect">
            <a:avLst>
              <a:gd name="adj" fmla="val 7324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4678312" y="4984402"/>
            <a:ext cx="1800225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TW" sz="1800">
                <a:latin typeface="Arial" charset="0"/>
                <a:ea typeface="黑体" pitchFamily="2" charset="-122"/>
              </a:rPr>
              <a:t>JDBC</a:t>
            </a:r>
            <a:r>
              <a:rPr lang="en-US" altLang="zh-CN" sz="1800">
                <a:latin typeface="Arial" charset="0"/>
                <a:ea typeface="黑体" pitchFamily="2" charset="-122"/>
              </a:rPr>
              <a:t> </a:t>
            </a:r>
            <a:r>
              <a:rPr lang="zh-CN" altLang="en-US" sz="1800">
                <a:latin typeface="Arial" charset="0"/>
                <a:ea typeface="黑体" pitchFamily="2" charset="-122"/>
              </a:rPr>
              <a:t>驱动 </a:t>
            </a:r>
            <a:endParaRPr lang="zh-TW" altLang="en-US" sz="1800">
              <a:latin typeface="Arial" charset="0"/>
              <a:ea typeface="黑体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2519312" y="3542952"/>
            <a:ext cx="194468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Java 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应用程序 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2808237" y="4911377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 API 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7846962" y="4711352"/>
            <a:ext cx="1009650" cy="977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DB</a:t>
            </a:r>
          </a:p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Server</a:t>
            </a:r>
          </a:p>
        </p:txBody>
      </p:sp>
      <p:cxnSp>
        <p:nvCxnSpPr>
          <p:cNvPr id="11" name="AutoShape 9"/>
          <p:cNvCxnSpPr>
            <a:cxnSpLocks noChangeShapeType="1"/>
            <a:stCxn id="8" idx="2"/>
            <a:endCxn id="9" idx="0"/>
          </p:cNvCxnSpPr>
          <p:nvPr/>
        </p:nvCxnSpPr>
        <p:spPr bwMode="auto">
          <a:xfrm>
            <a:off x="3492450" y="4047777"/>
            <a:ext cx="0" cy="863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0"/>
          <p:cNvCxnSpPr>
            <a:cxnSpLocks noChangeShapeType="1"/>
            <a:stCxn id="9" idx="3"/>
            <a:endCxn id="7" idx="1"/>
          </p:cNvCxnSpPr>
          <p:nvPr/>
        </p:nvCxnSpPr>
        <p:spPr bwMode="auto">
          <a:xfrm>
            <a:off x="4176662" y="5200302"/>
            <a:ext cx="50165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1"/>
          <p:cNvCxnSpPr>
            <a:cxnSpLocks noChangeShapeType="1"/>
            <a:stCxn id="7" idx="3"/>
            <a:endCxn id="10" idx="2"/>
          </p:cNvCxnSpPr>
          <p:nvPr/>
        </p:nvCxnSpPr>
        <p:spPr bwMode="auto">
          <a:xfrm flipV="1">
            <a:off x="6478537" y="5200302"/>
            <a:ext cx="13684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6EB7-9534-4B66-A1F0-D0D06234496F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9770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驱动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4-4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81994" y="1024037"/>
            <a:ext cx="8229600" cy="172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 fontAlgn="auto">
              <a:spcAft>
                <a:spcPts val="0"/>
              </a:spcAft>
            </a:pPr>
            <a:r>
              <a:rPr lang="zh-CN" altLang="en-US" dirty="0" smtClean="0"/>
              <a:t>使用纯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驱动方式进行直连</a:t>
            </a:r>
          </a:p>
          <a:p>
            <a:pPr marL="914400" lvl="1" indent="-457200" fontAlgn="auto">
              <a:spcAft>
                <a:spcPts val="0"/>
              </a:spcAft>
              <a:buFontTx/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、下载数据库厂商提供的驱动程序包</a:t>
            </a:r>
          </a:p>
          <a:p>
            <a:pPr marL="914400" lvl="1" indent="-457200" fontAlgn="auto">
              <a:spcAft>
                <a:spcPts val="0"/>
              </a:spcAft>
              <a:buFontTx/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、将驱动程序包引入工程中</a:t>
            </a:r>
          </a:p>
          <a:p>
            <a:pPr marL="914400" lvl="1" indent="-457200" fontAlgn="auto">
              <a:spcAft>
                <a:spcPts val="0"/>
              </a:spcAft>
              <a:buFontTx/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、编程，通过纯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驱动方式与数据库建立连接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748606" y="2925763"/>
            <a:ext cx="8785225" cy="1871662"/>
          </a:xfrm>
          <a:prstGeom prst="roundRect">
            <a:avLst>
              <a:gd name="adj" fmla="val 748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12700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Arial" charset="0"/>
                <a:ea typeface="黑体" pitchFamily="2" charset="-122"/>
              </a:rPr>
              <a:t>------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语法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------</a:t>
            </a:r>
          </a:p>
          <a:p>
            <a:pPr eaLnBrk="1" hangingPunct="1"/>
            <a:endParaRPr lang="en-US" altLang="zh-CN" sz="1800" dirty="0">
              <a:latin typeface="Arial" charset="0"/>
              <a:ea typeface="黑体" pitchFamily="2" charset="-122"/>
            </a:endParaRPr>
          </a:p>
          <a:p>
            <a:pPr eaLnBrk="1" hangingPunct="1"/>
            <a:r>
              <a:rPr lang="en-US" altLang="zh-CN" sz="1800" dirty="0">
                <a:latin typeface="Arial" charset="0"/>
                <a:ea typeface="黑体" pitchFamily="2" charset="-122"/>
              </a:rPr>
              <a:t>String 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URL="</a:t>
            </a:r>
            <a:r>
              <a:rPr lang="en-US" altLang="zh-CN" sz="1600" dirty="0" err="1">
                <a:solidFill>
                  <a:srgbClr val="000099"/>
                </a:solidFill>
              </a:rPr>
              <a:t>jdbc:sqlserver</a:t>
            </a:r>
            <a:r>
              <a:rPr lang="en-US" altLang="zh-CN" sz="1600" dirty="0">
                <a:solidFill>
                  <a:srgbClr val="000099"/>
                </a:solidFill>
              </a:rPr>
              <a:t>://</a:t>
            </a:r>
            <a:r>
              <a:rPr lang="en-US" altLang="zh-CN" sz="1600" dirty="0" smtClean="0">
                <a:solidFill>
                  <a:srgbClr val="000099"/>
                </a:solidFill>
              </a:rPr>
              <a:t>127.0.0.1:1433; </a:t>
            </a:r>
            <a:r>
              <a:rPr lang="en-US" altLang="zh-CN" sz="1600" dirty="0" err="1">
                <a:solidFill>
                  <a:srgbClr val="000099"/>
                </a:solidFill>
              </a:rPr>
              <a:t>DatabaseName</a:t>
            </a:r>
            <a:r>
              <a:rPr lang="en-US" altLang="zh-CN" sz="1600" dirty="0">
                <a:solidFill>
                  <a:srgbClr val="000099"/>
                </a:solidFill>
              </a:rPr>
              <a:t>=news"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;</a:t>
            </a:r>
          </a:p>
          <a:p>
            <a:pPr eaLnBrk="1" hangingPunct="1"/>
            <a:endParaRPr lang="en-US" altLang="zh-CN" sz="1800" dirty="0">
              <a:latin typeface="Arial" charset="0"/>
              <a:ea typeface="黑体" pitchFamily="2" charset="-122"/>
            </a:endParaRPr>
          </a:p>
          <a:p>
            <a:pPr eaLnBrk="1" hangingPunct="1"/>
            <a:r>
              <a:rPr lang="en-US" altLang="zh-CN" sz="1800" dirty="0" err="1">
                <a:latin typeface="Arial" charset="0"/>
                <a:ea typeface="黑体" pitchFamily="2" charset="-122"/>
              </a:rPr>
              <a:t>Class.forName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("</a:t>
            </a:r>
            <a:r>
              <a:rPr lang="en-US" altLang="zh-CN" sz="1800" dirty="0" err="1" smtClean="0">
                <a:solidFill>
                  <a:srgbClr val="0033CC"/>
                </a:solidFill>
                <a:latin typeface="Arial" charset="0"/>
                <a:ea typeface="黑体" pitchFamily="2" charset="-122"/>
              </a:rPr>
              <a:t>com.microsoft.sqlserver.jdbc.SQLServerDriver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");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黑体" pitchFamily="2" charset="-122"/>
              </a:rPr>
              <a:t>Connection con = </a:t>
            </a:r>
            <a:r>
              <a:rPr lang="en-US" altLang="zh-CN" sz="1800" dirty="0" err="1">
                <a:latin typeface="Arial" charset="0"/>
                <a:ea typeface="黑体" pitchFamily="2" charset="-122"/>
              </a:rPr>
              <a:t>DriverManager.getConnection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(URL,"</a:t>
            </a:r>
            <a:r>
              <a:rPr lang="en-US" altLang="zh-CN" sz="1800" dirty="0" err="1">
                <a:latin typeface="Arial" charset="0"/>
                <a:ea typeface="黑体" pitchFamily="2" charset="-122"/>
              </a:rPr>
              <a:t>sa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","</a:t>
            </a:r>
            <a:r>
              <a:rPr lang="en-US" altLang="zh-CN" sz="1800" dirty="0" err="1">
                <a:latin typeface="Arial" charset="0"/>
                <a:ea typeface="黑体" pitchFamily="2" charset="-122"/>
              </a:rPr>
              <a:t>sa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");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041331" y="5064125"/>
            <a:ext cx="2951163" cy="693738"/>
          </a:xfrm>
          <a:prstGeom prst="wedgeRoundRectCallout">
            <a:avLst>
              <a:gd name="adj1" fmla="val -60745"/>
              <a:gd name="adj2" fmla="val -15397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sql server</a:t>
            </a:r>
            <a:r>
              <a:rPr lang="zh-CN" altLang="en-US" sz="1800">
                <a:latin typeface="Arial" charset="0"/>
                <a:ea typeface="黑体" pitchFamily="2" charset="-122"/>
              </a:rPr>
              <a:t>数据库驱动类的完全限定类名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73244" y="2727325"/>
            <a:ext cx="1514475" cy="398463"/>
          </a:xfrm>
          <a:prstGeom prst="wedgeRoundRectCallout">
            <a:avLst>
              <a:gd name="adj1" fmla="val -51931"/>
              <a:gd name="adj2" fmla="val 17027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数据库名称</a:t>
            </a:r>
          </a:p>
        </p:txBody>
      </p:sp>
      <p:pic>
        <p:nvPicPr>
          <p:cNvPr id="11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84" y="5586307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云形标注 11"/>
          <p:cNvSpPr/>
          <p:nvPr/>
        </p:nvSpPr>
        <p:spPr>
          <a:xfrm>
            <a:off x="2661072" y="5205098"/>
            <a:ext cx="3480146" cy="612648"/>
          </a:xfrm>
          <a:prstGeom prst="cloudCallout">
            <a:avLst>
              <a:gd name="adj1" fmla="val -91616"/>
              <a:gd name="adj2" fmla="val 415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/>
              <a:t>演示连接不同的数据库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注意服务启动、端口号</a:t>
            </a:r>
            <a:endParaRPr lang="zh-CN" altLang="en-US" sz="1600" b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4E12-7924-45BD-ADA2-9A32E85FBE5E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9770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60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增删改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查操作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访问数据库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03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B6E8-0D03-4F1F-8A63-60DC7CF6297F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应用</a:t>
            </a: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1676847" y="2736378"/>
            <a:ext cx="4105275" cy="3762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创建数据表：</a:t>
            </a:r>
            <a:r>
              <a:rPr lang="en-US" altLang="zh-CN" sz="1800">
                <a:latin typeface="Arial" charset="0"/>
                <a:ea typeface="黑体" pitchFamily="2" charset="-122"/>
              </a:rPr>
              <a:t>FirstLevelTitle  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gray">
          <a:xfrm>
            <a:off x="2748111" y="1052513"/>
            <a:ext cx="6562725" cy="26209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99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17088" dir="8363922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zh-CN" altLang="en-US" smtClean="0"/>
              <a:t>要求对新闻标题进行管理：</a:t>
            </a: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en-US" altLang="zh-CN" sz="2000" smtClean="0"/>
              <a:t>1</a:t>
            </a:r>
            <a:r>
              <a:rPr lang="zh-CN" altLang="en-US" sz="2000" smtClean="0"/>
              <a:t>、新闻标题存储在</a:t>
            </a:r>
            <a:r>
              <a:rPr lang="en-US" altLang="zh-CN" sz="2000" smtClean="0"/>
              <a:t>Sql Server 2000</a:t>
            </a:r>
            <a:r>
              <a:rPr lang="zh-CN" altLang="en-US" sz="2000" smtClean="0"/>
              <a:t>中</a:t>
            </a: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en-US" altLang="zh-CN" sz="2000" smtClean="0"/>
              <a:t>2</a:t>
            </a:r>
            <a:r>
              <a:rPr lang="zh-CN" altLang="en-US" sz="2000" smtClean="0"/>
              <a:t>、通过</a:t>
            </a:r>
            <a:r>
              <a:rPr lang="en-US" altLang="zh-CN" sz="2000" smtClean="0"/>
              <a:t>JDBC</a:t>
            </a:r>
            <a:r>
              <a:rPr lang="zh-CN" altLang="en-US" sz="2000" smtClean="0"/>
              <a:t>对新闻标题进行增、删、改、查操作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7120458" y="2736378"/>
            <a:ext cx="2952750" cy="377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操作步骤  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7104583" y="3480916"/>
            <a:ext cx="298291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1800">
                <a:latin typeface="Arial" charset="0"/>
                <a:ea typeface="黑体" pitchFamily="2" charset="-122"/>
              </a:rPr>
              <a:t>使用</a:t>
            </a:r>
            <a:r>
              <a:rPr lang="en-US" altLang="zh-CN" sz="1800">
                <a:latin typeface="Arial" charset="0"/>
                <a:ea typeface="黑体" pitchFamily="2" charset="-122"/>
              </a:rPr>
              <a:t>Statement</a:t>
            </a:r>
            <a:r>
              <a:rPr lang="zh-CN" altLang="en-US" sz="1800">
                <a:latin typeface="Arial" charset="0"/>
                <a:ea typeface="黑体" pitchFamily="2" charset="-122"/>
              </a:rPr>
              <a:t>插入数据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7090295" y="3969866"/>
            <a:ext cx="3011488" cy="709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1800" dirty="0">
                <a:latin typeface="Arial" charset="0"/>
                <a:ea typeface="黑体" pitchFamily="2" charset="-122"/>
              </a:rPr>
              <a:t>使用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PreparedStatement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增、删、改、查数据</a:t>
            </a:r>
          </a:p>
        </p:txBody>
      </p:sp>
      <p:graphicFrame>
        <p:nvGraphicFramePr>
          <p:cNvPr id="10" name="Group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456560"/>
              </p:ext>
            </p:extLst>
          </p:nvPr>
        </p:nvGraphicFramePr>
        <p:xfrm>
          <a:off x="1689943" y="3358678"/>
          <a:ext cx="4564062" cy="2201863"/>
        </p:xfrm>
        <a:graphic>
          <a:graphicData uri="http://schemas.openxmlformats.org/drawingml/2006/table">
            <a:tbl>
              <a:tblPr/>
              <a:tblGrid>
                <a:gridCol w="1503362"/>
                <a:gridCol w="1120775"/>
                <a:gridCol w="1219200"/>
                <a:gridCol w="720725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3285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字段名称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3285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字段说明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3285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数据类型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93285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大小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序号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TitleName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标题名称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varchar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Creator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创建者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varchar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CreateTime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创建时间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datetime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Oval 40"/>
          <p:cNvSpPr>
            <a:spLocks noChangeArrowheads="1"/>
          </p:cNvSpPr>
          <p:nvPr/>
        </p:nvSpPr>
        <p:spPr bwMode="auto">
          <a:xfrm>
            <a:off x="1749872" y="2752253"/>
            <a:ext cx="287338" cy="2873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12" name="Oval 41"/>
          <p:cNvSpPr>
            <a:spLocks noChangeArrowheads="1"/>
          </p:cNvSpPr>
          <p:nvPr/>
        </p:nvSpPr>
        <p:spPr bwMode="auto">
          <a:xfrm>
            <a:off x="7164908" y="2793528"/>
            <a:ext cx="287337" cy="2873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pic>
        <p:nvPicPr>
          <p:cNvPr id="13" name="Picture 42" descr="分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48" y="898525"/>
            <a:ext cx="11525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8893-A013-4330-B710-845CEC4D6BFD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9770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1353442" y="806846"/>
            <a:ext cx="9396413" cy="6265863"/>
          </a:xfrm>
          <a:prstGeom prst="roundRect">
            <a:avLst>
              <a:gd name="adj" fmla="val 3639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12700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3838" indent="-2238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635000" indent="-177800"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dirty="0">
                <a:ea typeface="黑体" pitchFamily="2" charset="-122"/>
              </a:rPr>
              <a:t>——</a:t>
            </a:r>
            <a:r>
              <a:rPr lang="zh-CN" altLang="en-US" sz="1800" dirty="0">
                <a:ea typeface="黑体" pitchFamily="2" charset="-122"/>
              </a:rPr>
              <a:t>代码片断</a:t>
            </a:r>
            <a:r>
              <a:rPr lang="en-US" altLang="zh-CN" sz="1800" dirty="0">
                <a:ea typeface="黑体" pitchFamily="2" charset="-122"/>
              </a:rPr>
              <a:t>——</a:t>
            </a:r>
          </a:p>
          <a:p>
            <a:pPr eaLnBrk="1" hangingPunct="1"/>
            <a:r>
              <a:rPr lang="en-US" altLang="zh-CN" sz="1800" dirty="0">
                <a:ea typeface="黑体" pitchFamily="2" charset="-122"/>
              </a:rPr>
              <a:t>public static void main(String[] </a:t>
            </a:r>
            <a:r>
              <a:rPr lang="en-US" altLang="zh-CN" sz="1800" dirty="0" err="1">
                <a:ea typeface="黑体" pitchFamily="2" charset="-122"/>
              </a:rPr>
              <a:t>args</a:t>
            </a:r>
            <a:r>
              <a:rPr lang="en-US" altLang="zh-CN" sz="1800" dirty="0">
                <a:ea typeface="黑体" pitchFamily="2" charset="-122"/>
              </a:rPr>
              <a:t>) {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Connection con = null;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Statement </a:t>
            </a:r>
            <a:r>
              <a:rPr lang="en-US" altLang="zh-CN" sz="1800" dirty="0" err="1">
                <a:ea typeface="黑体" pitchFamily="2" charset="-122"/>
              </a:rPr>
              <a:t>statement</a:t>
            </a:r>
            <a:r>
              <a:rPr lang="en-US" altLang="zh-CN" sz="1800" dirty="0">
                <a:ea typeface="黑体" pitchFamily="2" charset="-122"/>
              </a:rPr>
              <a:t> = null;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try {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String </a:t>
            </a:r>
            <a:r>
              <a:rPr lang="en-US" altLang="zh-CN" sz="1800" dirty="0" err="1">
                <a:ea typeface="黑体" pitchFamily="2" charset="-122"/>
              </a:rPr>
              <a:t>strSql</a:t>
            </a:r>
            <a:r>
              <a:rPr lang="en-US" altLang="zh-CN" sz="1800" dirty="0">
                <a:ea typeface="黑体" pitchFamily="2" charset="-122"/>
              </a:rPr>
              <a:t> = "insert into </a:t>
            </a:r>
            <a:r>
              <a:rPr lang="en-US" altLang="zh-CN" sz="1800" dirty="0" err="1">
                <a:ea typeface="黑体" pitchFamily="2" charset="-122"/>
              </a:rPr>
              <a:t>FirstLevelTitle</a:t>
            </a:r>
            <a:r>
              <a:rPr lang="en-US" altLang="zh-CN" sz="1800" dirty="0">
                <a:ea typeface="黑体" pitchFamily="2" charset="-122"/>
              </a:rPr>
              <a:t> values(1,'</a:t>
            </a:r>
            <a:r>
              <a:rPr lang="zh-CN" altLang="en-US" sz="1800" dirty="0">
                <a:ea typeface="黑体" pitchFamily="2" charset="-122"/>
              </a:rPr>
              <a:t>军事</a:t>
            </a:r>
            <a:r>
              <a:rPr lang="en-US" altLang="zh-CN" sz="1800" dirty="0">
                <a:ea typeface="黑体" pitchFamily="2" charset="-122"/>
              </a:rPr>
              <a:t>','</a:t>
            </a:r>
            <a:r>
              <a:rPr lang="zh-CN" altLang="en-US" sz="1800" dirty="0">
                <a:ea typeface="黑体" pitchFamily="2" charset="-122"/>
              </a:rPr>
              <a:t>网管</a:t>
            </a:r>
            <a:r>
              <a:rPr lang="en-US" altLang="zh-CN" sz="1800" dirty="0">
                <a:ea typeface="黑体" pitchFamily="2" charset="-122"/>
              </a:rPr>
              <a:t>',</a:t>
            </a:r>
            <a:r>
              <a:rPr lang="en-US" altLang="zh-CN" sz="1800" dirty="0" err="1">
                <a:ea typeface="黑体" pitchFamily="2" charset="-122"/>
              </a:rPr>
              <a:t>getdate</a:t>
            </a:r>
            <a:r>
              <a:rPr lang="en-US" altLang="zh-CN" sz="1800" dirty="0">
                <a:ea typeface="黑体" pitchFamily="2" charset="-122"/>
              </a:rPr>
              <a:t>())";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try {</a:t>
            </a:r>
          </a:p>
          <a:p>
            <a:pPr lvl="3" eaLnBrk="1" hangingPunct="1"/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Class.forName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("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com.microsoft.jdbc.sqlserver.SQLServerDriver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");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 catch (</a:t>
            </a:r>
            <a:r>
              <a:rPr lang="en-US" altLang="zh-CN" sz="1800" dirty="0" err="1">
                <a:ea typeface="黑体" pitchFamily="2" charset="-122"/>
              </a:rPr>
              <a:t>ClassNotFoundException</a:t>
            </a:r>
            <a:r>
              <a:rPr lang="en-US" altLang="zh-CN" sz="1800" dirty="0">
                <a:ea typeface="黑体" pitchFamily="2" charset="-122"/>
              </a:rPr>
              <a:t> e) {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System.</a:t>
            </a:r>
            <a:r>
              <a:rPr lang="en-US" altLang="zh-CN" sz="1800" i="1" dirty="0" err="1">
                <a:ea typeface="黑体" pitchFamily="2" charset="-122"/>
              </a:rPr>
              <a:t>out</a:t>
            </a:r>
            <a:r>
              <a:rPr lang="en-US" altLang="zh-CN" sz="1800" dirty="0" err="1">
                <a:ea typeface="黑体" pitchFamily="2" charset="-122"/>
              </a:rPr>
              <a:t>.println</a:t>
            </a:r>
            <a:r>
              <a:rPr lang="en-US" altLang="zh-CN" sz="1800" dirty="0">
                <a:ea typeface="黑体" pitchFamily="2" charset="-122"/>
              </a:rPr>
              <a:t>("</a:t>
            </a:r>
            <a:r>
              <a:rPr lang="zh-CN" altLang="en-US" sz="1800" dirty="0">
                <a:ea typeface="黑体" pitchFamily="2" charset="-122"/>
              </a:rPr>
              <a:t>无法找到驱动类</a:t>
            </a:r>
            <a:r>
              <a:rPr lang="en-US" altLang="zh-CN" sz="1800" dirty="0">
                <a:ea typeface="黑体" pitchFamily="2" charset="-122"/>
              </a:rPr>
              <a:t>");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con = </a:t>
            </a:r>
            <a:r>
              <a:rPr lang="en-US" altLang="zh-CN" sz="1800" dirty="0" err="1">
                <a:ea typeface="黑体" pitchFamily="2" charset="-122"/>
              </a:rPr>
              <a:t>DriverManager.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getConnection</a:t>
            </a:r>
            <a:r>
              <a:rPr lang="en-US" altLang="zh-CN" sz="1800" dirty="0">
                <a:ea typeface="黑体" pitchFamily="2" charset="-122"/>
              </a:rPr>
              <a:t>("</a:t>
            </a:r>
            <a:r>
              <a:rPr lang="en-US" altLang="zh-CN" sz="1800" dirty="0" err="1">
                <a:ea typeface="黑体" pitchFamily="2" charset="-122"/>
              </a:rPr>
              <a:t>jdbc:microsoft:sqlserver</a:t>
            </a:r>
            <a:r>
              <a:rPr lang="en-US" altLang="zh-CN" sz="1800" dirty="0">
                <a:ea typeface="黑体" pitchFamily="2" charset="-122"/>
              </a:rPr>
              <a:t>://localhost:1433;</a:t>
            </a:r>
            <a:r>
              <a:rPr lang="en-US" altLang="zh-CN" sz="1800" dirty="0">
                <a:ea typeface="宋体" pitchFamily="2" charset="-122"/>
              </a:rPr>
              <a:t>"</a:t>
            </a:r>
            <a:endParaRPr lang="en-US" altLang="zh-CN" sz="1800" dirty="0">
              <a:ea typeface="黑体" pitchFamily="2" charset="-122"/>
            </a:endParaRP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                                                     +</a:t>
            </a:r>
            <a:r>
              <a:rPr lang="en-US" altLang="zh-CN" sz="1800" dirty="0">
                <a:ea typeface="宋体" pitchFamily="2" charset="-122"/>
              </a:rPr>
              <a:t>"</a:t>
            </a:r>
            <a:r>
              <a:rPr lang="en-US" altLang="zh-CN" sz="1800" dirty="0" err="1">
                <a:ea typeface="黑体" pitchFamily="2" charset="-122"/>
              </a:rPr>
              <a:t>DatabaseName</a:t>
            </a:r>
            <a:r>
              <a:rPr lang="en-US" altLang="zh-CN" sz="1800" dirty="0">
                <a:ea typeface="黑体" pitchFamily="2" charset="-122"/>
              </a:rPr>
              <a:t>=news","</a:t>
            </a:r>
            <a:r>
              <a:rPr lang="en-US" altLang="zh-CN" sz="1800" dirty="0" err="1">
                <a:ea typeface="黑体" pitchFamily="2" charset="-122"/>
              </a:rPr>
              <a:t>sa</a:t>
            </a:r>
            <a:r>
              <a:rPr lang="en-US" altLang="zh-CN" sz="1800" dirty="0">
                <a:ea typeface="黑体" pitchFamily="2" charset="-122"/>
              </a:rPr>
              <a:t>","</a:t>
            </a:r>
            <a:r>
              <a:rPr lang="en-US" altLang="zh-CN" sz="1800" dirty="0" err="1">
                <a:ea typeface="黑体" pitchFamily="2" charset="-122"/>
              </a:rPr>
              <a:t>sa</a:t>
            </a:r>
            <a:r>
              <a:rPr lang="en-US" altLang="zh-CN" sz="1800" dirty="0">
                <a:ea typeface="黑体" pitchFamily="2" charset="-122"/>
              </a:rPr>
              <a:t>");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statement = </a:t>
            </a:r>
            <a:r>
              <a:rPr lang="en-US" altLang="zh-CN" sz="1800" dirty="0" err="1">
                <a:ea typeface="黑体" pitchFamily="2" charset="-122"/>
              </a:rPr>
              <a:t>con.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createStatement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statement.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executeUpdate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strSql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} catch (</a:t>
            </a:r>
            <a:r>
              <a:rPr lang="en-US" altLang="zh-CN" sz="1800" dirty="0" err="1">
                <a:ea typeface="黑体" pitchFamily="2" charset="-122"/>
              </a:rPr>
              <a:t>SQLException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en-US" altLang="zh-CN" sz="1800" dirty="0" err="1">
                <a:ea typeface="黑体" pitchFamily="2" charset="-122"/>
              </a:rPr>
              <a:t>sqlE</a:t>
            </a:r>
            <a:r>
              <a:rPr lang="en-US" altLang="zh-CN" sz="1800" dirty="0">
                <a:ea typeface="黑体" pitchFamily="2" charset="-122"/>
              </a:rPr>
              <a:t>) {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sqlE.printStackTrace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} finally {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//</a:t>
            </a:r>
            <a:r>
              <a:rPr lang="zh-CN" altLang="en-US" sz="1800" dirty="0">
                <a:ea typeface="黑体" pitchFamily="2" charset="-122"/>
              </a:rPr>
              <a:t>释放连接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  <a:p>
            <a:pPr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</p:txBody>
      </p:sp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Statement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插入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数据 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7293471" y="1240061"/>
            <a:ext cx="2360613" cy="693738"/>
          </a:xfrm>
          <a:prstGeom prst="wedgeRoundRectCallout">
            <a:avLst>
              <a:gd name="adj1" fmla="val -56458"/>
              <a:gd name="adj2" fmla="val 17425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载入</a:t>
            </a:r>
            <a:r>
              <a:rPr lang="en-US" altLang="zh-CN" sz="1800">
                <a:latin typeface="Arial" charset="0"/>
                <a:ea typeface="黑体" pitchFamily="2" charset="-122"/>
              </a:rPr>
              <a:t>sql server</a:t>
            </a:r>
            <a:r>
              <a:rPr lang="zh-CN" altLang="en-US" sz="1800">
                <a:latin typeface="Arial" charset="0"/>
                <a:ea typeface="黑体" pitchFamily="2" charset="-122"/>
              </a:rPr>
              <a:t>数据库驱动类</a:t>
            </a: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7169348" y="3400301"/>
            <a:ext cx="1368425" cy="398462"/>
          </a:xfrm>
          <a:prstGeom prst="wedgeRoundRectCallout">
            <a:avLst>
              <a:gd name="adj1" fmla="val -95708"/>
              <a:gd name="adj2" fmla="val 7709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建立连接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781303" y="5488533"/>
            <a:ext cx="1584325" cy="398462"/>
          </a:xfrm>
          <a:prstGeom prst="wedgeRoundRectCallout">
            <a:avLst>
              <a:gd name="adj1" fmla="val -62222"/>
              <a:gd name="adj2" fmla="val -15318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 eaLnBrk="1" hangingPunct="1"/>
            <a:r>
              <a:rPr lang="zh-CN" altLang="en-US" sz="1800" dirty="0">
                <a:latin typeface="Arial" charset="0"/>
                <a:ea typeface="黑体" pitchFamily="2" charset="-122"/>
              </a:rPr>
              <a:t>执行</a:t>
            </a:r>
            <a:r>
              <a:rPr lang="en-US" altLang="zh-CN" sz="1800" dirty="0" err="1">
                <a:latin typeface="Arial" charset="0"/>
                <a:ea typeface="黑体" pitchFamily="2" charset="-122"/>
              </a:rPr>
              <a:t>sql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语句</a:t>
            </a:r>
          </a:p>
        </p:txBody>
      </p:sp>
      <p:pic>
        <p:nvPicPr>
          <p:cNvPr id="22" name="Picture 7" descr="现场编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084" y="5849688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44B2-16D0-4E7B-8B44-4D9BB1377A81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9770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PreparedStatement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2448321" y="4797425"/>
            <a:ext cx="2808288" cy="7921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800" dirty="0">
                <a:latin typeface="Arial" charset="0"/>
                <a:ea typeface="黑体" pitchFamily="2" charset="-122"/>
              </a:rPr>
              <a:t> 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PreparedStatement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接口 </a:t>
            </a:r>
          </a:p>
          <a:p>
            <a:pPr algn="ctr"/>
            <a:r>
              <a:rPr lang="zh-CN" altLang="en-US" sz="1800" dirty="0">
                <a:latin typeface="Arial" charset="0"/>
                <a:ea typeface="黑体" pitchFamily="2" charset="-122"/>
              </a:rPr>
              <a:t>（预编译的 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SQL 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语句）</a:t>
            </a: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gray">
          <a:xfrm>
            <a:off x="2448321" y="3141663"/>
            <a:ext cx="2806700" cy="720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 </a:t>
            </a:r>
            <a:r>
              <a:rPr lang="en-US" altLang="zh-CN" sz="1800">
                <a:latin typeface="Arial" charset="0"/>
                <a:ea typeface="黑体" pitchFamily="2" charset="-122"/>
              </a:rPr>
              <a:t>Statement </a:t>
            </a:r>
            <a:r>
              <a:rPr lang="zh-CN" altLang="en-US" sz="1800">
                <a:latin typeface="Arial" charset="0"/>
                <a:ea typeface="黑体" pitchFamily="2" charset="-122"/>
              </a:rPr>
              <a:t>接口 </a:t>
            </a:r>
          </a:p>
        </p:txBody>
      </p:sp>
      <p:cxnSp>
        <p:nvCxnSpPr>
          <p:cNvPr id="16" name="AutoShape 5"/>
          <p:cNvCxnSpPr>
            <a:cxnSpLocks noChangeShapeType="1"/>
            <a:stCxn id="14" idx="0"/>
            <a:endCxn id="15" idx="2"/>
          </p:cNvCxnSpPr>
          <p:nvPr/>
        </p:nvCxnSpPr>
        <p:spPr bwMode="auto">
          <a:xfrm flipH="1" flipV="1">
            <a:off x="3851671" y="3862388"/>
            <a:ext cx="1588" cy="9350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5975746" y="4383088"/>
            <a:ext cx="3598863" cy="990600"/>
          </a:xfrm>
          <a:prstGeom prst="wedgeRoundRectCallout">
            <a:avLst>
              <a:gd name="adj1" fmla="val -68968"/>
              <a:gd name="adj2" fmla="val 2132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 dirty="0">
                <a:latin typeface="Arial" charset="0"/>
                <a:ea typeface="黑体" pitchFamily="2" charset="-122"/>
              </a:rPr>
              <a:t>当 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SQL 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语句将运行多次时，尽量使用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PreparedStatement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，以便提高运行效率 </a:t>
            </a:r>
          </a:p>
        </p:txBody>
      </p:sp>
      <p:sp>
        <p:nvSpPr>
          <p:cNvPr id="18" name="Rectangle 7"/>
          <p:cNvSpPr txBox="1">
            <a:spLocks noChangeArrowheads="1"/>
          </p:cNvSpPr>
          <p:nvPr/>
        </p:nvSpPr>
        <p:spPr>
          <a:xfrm>
            <a:off x="1656159" y="1268413"/>
            <a:ext cx="8229600" cy="1368425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PreparedStatement </a:t>
            </a:r>
            <a:r>
              <a:rPr lang="zh-CN" altLang="en-US" dirty="0" smtClean="0"/>
              <a:t>接口继承 </a:t>
            </a:r>
            <a:r>
              <a:rPr lang="en-US" altLang="zh-CN" dirty="0" smtClean="0"/>
              <a:t>Statement</a:t>
            </a:r>
            <a:r>
              <a:rPr lang="zh-CN" altLang="en-US" dirty="0" smtClean="0"/>
              <a:t>接口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 smtClean="0"/>
              <a:t>PreparedStatement</a:t>
            </a:r>
            <a:r>
              <a:rPr lang="zh-CN" altLang="en-US" dirty="0" smtClean="0"/>
              <a:t>比普通的</a:t>
            </a:r>
            <a:r>
              <a:rPr lang="en-US" altLang="zh-CN" dirty="0" smtClean="0"/>
              <a:t>Statement</a:t>
            </a:r>
            <a:r>
              <a:rPr lang="zh-CN" altLang="en-US" dirty="0" smtClean="0"/>
              <a:t>对象使用起来更加灵活，更有效率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AA5-B810-48D7-8237-015FF4B8E2E1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93290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84014" y="828353"/>
            <a:ext cx="11073953" cy="6100340"/>
          </a:xfrm>
          <a:prstGeom prst="roundRect">
            <a:avLst>
              <a:gd name="adj" fmla="val 3236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/>
          <a:lstStyle>
            <a:lvl1pPr marL="223838" indent="-2238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635000" indent="-177800"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dirty="0">
                <a:ea typeface="黑体" pitchFamily="2" charset="-122"/>
              </a:rPr>
              <a:t>public class NewsFirstTitleDB2 {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public static void main(String[] </a:t>
            </a:r>
            <a:r>
              <a:rPr lang="en-US" altLang="zh-CN" sz="1800" dirty="0" err="1">
                <a:ea typeface="黑体" pitchFamily="2" charset="-122"/>
              </a:rPr>
              <a:t>args</a:t>
            </a:r>
            <a:r>
              <a:rPr lang="en-US" altLang="zh-CN" sz="1800" dirty="0">
                <a:ea typeface="黑体" pitchFamily="2" charset="-122"/>
              </a:rPr>
              <a:t>) {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Connection con = null;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PreparedStatement </a:t>
            </a:r>
            <a:r>
              <a:rPr lang="en-US" altLang="zh-CN" sz="1800" dirty="0" err="1">
                <a:ea typeface="黑体" pitchFamily="2" charset="-122"/>
              </a:rPr>
              <a:t>pStatement</a:t>
            </a:r>
            <a:r>
              <a:rPr lang="en-US" altLang="zh-CN" sz="1800" dirty="0">
                <a:ea typeface="黑体" pitchFamily="2" charset="-122"/>
              </a:rPr>
              <a:t> = null;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try {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SimpleDateFormat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en-US" altLang="zh-CN" sz="1800" dirty="0" err="1">
                <a:ea typeface="黑体" pitchFamily="2" charset="-122"/>
              </a:rPr>
              <a:t>hmFromat</a:t>
            </a:r>
            <a:r>
              <a:rPr lang="en-US" altLang="zh-CN" sz="1800" dirty="0">
                <a:ea typeface="黑体" pitchFamily="2" charset="-122"/>
              </a:rPr>
              <a:t> = </a:t>
            </a:r>
            <a:r>
              <a:rPr lang="en-US" altLang="zh-CN" sz="1800" dirty="0" smtClean="0">
                <a:ea typeface="黑体" pitchFamily="2" charset="-122"/>
              </a:rPr>
              <a:t>new </a:t>
            </a:r>
            <a:r>
              <a:rPr lang="en-US" altLang="zh-CN" sz="1800" dirty="0" err="1">
                <a:ea typeface="黑体" pitchFamily="2" charset="-122"/>
              </a:rPr>
              <a:t>SimpleDateFormat</a:t>
            </a:r>
            <a:r>
              <a:rPr lang="en-US" altLang="zh-CN" sz="1800" dirty="0">
                <a:ea typeface="黑体" pitchFamily="2" charset="-122"/>
              </a:rPr>
              <a:t>("</a:t>
            </a:r>
            <a:r>
              <a:rPr lang="en-US" altLang="zh-CN" sz="1800" dirty="0" err="1">
                <a:ea typeface="黑体" pitchFamily="2" charset="-122"/>
              </a:rPr>
              <a:t>yyyy</a:t>
            </a:r>
            <a:r>
              <a:rPr lang="en-US" altLang="zh-CN" sz="1800" dirty="0">
                <a:ea typeface="黑体" pitchFamily="2" charset="-122"/>
              </a:rPr>
              <a:t>-MM-</a:t>
            </a:r>
            <a:r>
              <a:rPr lang="en-US" altLang="zh-CN" sz="1800" dirty="0" err="1">
                <a:ea typeface="黑体" pitchFamily="2" charset="-122"/>
              </a:rPr>
              <a:t>dd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en-US" altLang="zh-CN" sz="1800" dirty="0" err="1">
                <a:ea typeface="黑体" pitchFamily="2" charset="-122"/>
              </a:rPr>
              <a:t>hh:mm:ss</a:t>
            </a:r>
            <a:r>
              <a:rPr lang="en-US" altLang="zh-CN" sz="1800" dirty="0">
                <a:ea typeface="黑体" pitchFamily="2" charset="-122"/>
              </a:rPr>
              <a:t>");</a:t>
            </a:r>
          </a:p>
          <a:p>
            <a:pPr lvl="3" eaLnBrk="1" hangingPunct="1"/>
            <a:r>
              <a:rPr lang="en-US" altLang="zh-CN" sz="1800" dirty="0">
                <a:ea typeface="黑体" pitchFamily="2" charset="-122"/>
              </a:rPr>
              <a:t>con = </a:t>
            </a:r>
            <a:r>
              <a:rPr lang="en-US" altLang="zh-CN" sz="1800" dirty="0" err="1">
                <a:ea typeface="黑体" pitchFamily="2" charset="-122"/>
              </a:rPr>
              <a:t>ConnectionManager.getConnection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3" eaLnBrk="1" hangingPunct="1"/>
            <a:r>
              <a:rPr lang="en-US" altLang="zh-CN" sz="1800" dirty="0">
                <a:ea typeface="黑体" pitchFamily="2" charset="-122"/>
              </a:rPr>
              <a:t>String </a:t>
            </a:r>
            <a:r>
              <a:rPr lang="en-US" altLang="zh-CN" sz="1800" dirty="0" err="1">
                <a:ea typeface="黑体" pitchFamily="2" charset="-122"/>
              </a:rPr>
              <a:t>strSql</a:t>
            </a:r>
            <a:r>
              <a:rPr lang="en-US" altLang="zh-CN" sz="1800" dirty="0">
                <a:ea typeface="黑体" pitchFamily="2" charset="-122"/>
              </a:rPr>
              <a:t> = "insert into </a:t>
            </a:r>
            <a:r>
              <a:rPr lang="en-US" altLang="zh-CN" sz="1800" dirty="0" err="1">
                <a:ea typeface="黑体" pitchFamily="2" charset="-122"/>
              </a:rPr>
              <a:t>FirstLevelTitle</a:t>
            </a:r>
            <a:r>
              <a:rPr lang="en-US" altLang="zh-CN" sz="1800" dirty="0">
                <a:ea typeface="黑体" pitchFamily="2" charset="-122"/>
              </a:rPr>
              <a:t> values(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?,?,?,?</a:t>
            </a:r>
            <a:r>
              <a:rPr lang="en-US" altLang="zh-CN" sz="1800" dirty="0">
                <a:ea typeface="黑体" pitchFamily="2" charset="-122"/>
              </a:rPr>
              <a:t>)";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pStatement</a:t>
            </a:r>
            <a:r>
              <a:rPr lang="en-US" altLang="zh-CN" sz="1800" dirty="0">
                <a:ea typeface="黑体" pitchFamily="2" charset="-122"/>
              </a:rPr>
              <a:t> = </a:t>
            </a:r>
            <a:r>
              <a:rPr lang="en-US" altLang="zh-CN" sz="1800" dirty="0" err="1">
                <a:ea typeface="黑体" pitchFamily="2" charset="-122"/>
              </a:rPr>
              <a:t>con.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prepareStatement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strSql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pStatement.setInt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1</a:t>
            </a:r>
            <a:r>
              <a:rPr lang="en-US" altLang="zh-CN" sz="1800" dirty="0">
                <a:ea typeface="黑体" pitchFamily="2" charset="-122"/>
              </a:rPr>
              <a:t>, 1);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pStatement.setString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2</a:t>
            </a:r>
            <a:r>
              <a:rPr lang="en-US" altLang="zh-CN" sz="1800" dirty="0">
                <a:ea typeface="黑体" pitchFamily="2" charset="-122"/>
              </a:rPr>
              <a:t>, "</a:t>
            </a:r>
            <a:r>
              <a:rPr lang="zh-CN" altLang="en-US" sz="1800" dirty="0">
                <a:ea typeface="黑体" pitchFamily="2" charset="-122"/>
              </a:rPr>
              <a:t>军事</a:t>
            </a:r>
            <a:r>
              <a:rPr lang="en-US" altLang="zh-CN" sz="1800" dirty="0">
                <a:ea typeface="黑体" pitchFamily="2" charset="-122"/>
              </a:rPr>
              <a:t>");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pStatement.setString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3</a:t>
            </a:r>
            <a:r>
              <a:rPr lang="en-US" altLang="zh-CN" sz="1800" dirty="0">
                <a:ea typeface="黑体" pitchFamily="2" charset="-122"/>
              </a:rPr>
              <a:t>, "</a:t>
            </a:r>
            <a:r>
              <a:rPr lang="zh-CN" altLang="en-US" sz="1800" dirty="0">
                <a:ea typeface="黑体" pitchFamily="2" charset="-122"/>
              </a:rPr>
              <a:t>管理员</a:t>
            </a:r>
            <a:r>
              <a:rPr lang="en-US" altLang="zh-CN" sz="1800" dirty="0">
                <a:ea typeface="黑体" pitchFamily="2" charset="-122"/>
              </a:rPr>
              <a:t>");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pStatement.setString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4</a:t>
            </a:r>
            <a:r>
              <a:rPr lang="en-US" altLang="zh-CN" sz="1800" dirty="0">
                <a:ea typeface="黑体" pitchFamily="2" charset="-122"/>
              </a:rPr>
              <a:t>, </a:t>
            </a:r>
            <a:r>
              <a:rPr lang="en-US" altLang="zh-CN" sz="1800" dirty="0" err="1">
                <a:ea typeface="黑体" pitchFamily="2" charset="-122"/>
              </a:rPr>
              <a:t>hmFromat.format</a:t>
            </a:r>
            <a:r>
              <a:rPr lang="en-US" altLang="zh-CN" sz="1800" dirty="0">
                <a:ea typeface="黑体" pitchFamily="2" charset="-122"/>
              </a:rPr>
              <a:t>(new Date()));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pStatement.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executeUpdate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 catch (</a:t>
            </a:r>
            <a:r>
              <a:rPr lang="en-US" altLang="zh-CN" sz="1800" dirty="0" err="1">
                <a:ea typeface="黑体" pitchFamily="2" charset="-122"/>
              </a:rPr>
              <a:t>SQLException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en-US" altLang="zh-CN" sz="1800" dirty="0" err="1">
                <a:ea typeface="黑体" pitchFamily="2" charset="-122"/>
              </a:rPr>
              <a:t>sqlE</a:t>
            </a:r>
            <a:r>
              <a:rPr lang="en-US" altLang="zh-CN" sz="1800" dirty="0">
                <a:ea typeface="黑体" pitchFamily="2" charset="-122"/>
              </a:rPr>
              <a:t>) {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sqlE.printStackTrace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 finally {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ConnectionManager.closeStatement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pStatement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ConnectionManager.closeConnection</a:t>
            </a:r>
            <a:r>
              <a:rPr lang="en-US" altLang="zh-CN" sz="1800" dirty="0">
                <a:ea typeface="黑体" pitchFamily="2" charset="-122"/>
              </a:rPr>
              <a:t>(con);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  <a:p>
            <a:pPr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</p:txBody>
      </p:sp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884759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880415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PreparedStatement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插入数据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6805613" y="2276475"/>
            <a:ext cx="2197100" cy="398463"/>
          </a:xfrm>
          <a:prstGeom prst="wedgeRoundRectCallout">
            <a:avLst>
              <a:gd name="adj1" fmla="val -53759"/>
              <a:gd name="adj2" fmla="val 8466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参数化的查询语句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069682" y="3426644"/>
            <a:ext cx="2447925" cy="693737"/>
          </a:xfrm>
          <a:prstGeom prst="wedgeRoundRectCallout">
            <a:avLst>
              <a:gd name="adj1" fmla="val -70231"/>
              <a:gd name="adj2" fmla="val 833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设置每个 </a:t>
            </a:r>
            <a:r>
              <a:rPr lang="en-US" altLang="zh-CN" sz="1800">
                <a:latin typeface="Arial" charset="0"/>
                <a:ea typeface="黑体" pitchFamily="2" charset="-122"/>
              </a:rPr>
              <a:t>? </a:t>
            </a:r>
            <a:r>
              <a:rPr lang="zh-CN" altLang="en-US" sz="1800">
                <a:latin typeface="Arial" charset="0"/>
                <a:ea typeface="黑体" pitchFamily="2" charset="-122"/>
              </a:rPr>
              <a:t>参数的值，列号从</a:t>
            </a:r>
            <a:r>
              <a:rPr lang="en-US" altLang="zh-CN" sz="1800">
                <a:latin typeface="Arial" charset="0"/>
                <a:ea typeface="黑体" pitchFamily="2" charset="-122"/>
              </a:rPr>
              <a:t>1</a:t>
            </a:r>
            <a:r>
              <a:rPr lang="zh-CN" altLang="en-US" sz="1800">
                <a:latin typeface="Arial" charset="0"/>
                <a:ea typeface="黑体" pitchFamily="2" charset="-122"/>
              </a:rPr>
              <a:t>开始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781724" y="4586014"/>
            <a:ext cx="1655763" cy="398463"/>
          </a:xfrm>
          <a:prstGeom prst="wedgeRoundRectCallout">
            <a:avLst>
              <a:gd name="adj1" fmla="val -86014"/>
              <a:gd name="adj2" fmla="val -4267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执行</a:t>
            </a:r>
            <a:r>
              <a:rPr lang="en-US" altLang="zh-CN" sz="1800">
                <a:latin typeface="Arial" charset="0"/>
                <a:ea typeface="黑体" pitchFamily="2" charset="-122"/>
              </a:rPr>
              <a:t>sql</a:t>
            </a:r>
            <a:r>
              <a:rPr lang="zh-CN" altLang="en-US" sz="1800">
                <a:latin typeface="Arial" charset="0"/>
                <a:ea typeface="黑体" pitchFamily="2" charset="-122"/>
              </a:rPr>
              <a:t>语句</a:t>
            </a:r>
          </a:p>
        </p:txBody>
      </p:sp>
      <p:pic>
        <p:nvPicPr>
          <p:cNvPr id="10" name="Picture 7" descr="现场编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99" y="5272509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3EA0-633A-42C6-9B8B-B22F77B025D5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540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884759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880415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PreparedStatement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删除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数据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316434" y="981075"/>
            <a:ext cx="8569325" cy="5616575"/>
          </a:xfrm>
          <a:prstGeom prst="roundRect">
            <a:avLst>
              <a:gd name="adj" fmla="val 409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3838" indent="-2238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635000" indent="-177800"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dirty="0">
                <a:ea typeface="黑体" pitchFamily="2" charset="-122"/>
              </a:rPr>
              <a:t>public class NewsFirstTitleDB3 {</a:t>
            </a:r>
          </a:p>
          <a:p>
            <a:pPr eaLnBrk="1" hangingPunct="1"/>
            <a:r>
              <a:rPr lang="en-US" altLang="zh-CN" sz="1800" dirty="0">
                <a:ea typeface="黑体" pitchFamily="2" charset="-122"/>
              </a:rPr>
              <a:t>    public static void main(String[] </a:t>
            </a:r>
            <a:r>
              <a:rPr lang="en-US" altLang="zh-CN" sz="1800" dirty="0" err="1">
                <a:ea typeface="黑体" pitchFamily="2" charset="-122"/>
              </a:rPr>
              <a:t>args</a:t>
            </a:r>
            <a:r>
              <a:rPr lang="en-US" altLang="zh-CN" sz="1800" dirty="0">
                <a:ea typeface="黑体" pitchFamily="2" charset="-122"/>
              </a:rPr>
              <a:t>) {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 Connection con = null;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 PreparedStatement </a:t>
            </a:r>
            <a:r>
              <a:rPr lang="en-US" altLang="zh-CN" sz="1800" dirty="0" err="1">
                <a:ea typeface="黑体" pitchFamily="2" charset="-122"/>
              </a:rPr>
              <a:t>pStatement</a:t>
            </a:r>
            <a:r>
              <a:rPr lang="en-US" altLang="zh-CN" sz="1800" dirty="0">
                <a:ea typeface="黑体" pitchFamily="2" charset="-122"/>
              </a:rPr>
              <a:t> = null;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 try {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con = </a:t>
            </a:r>
            <a:r>
              <a:rPr lang="en-US" altLang="zh-CN" sz="1800" dirty="0" err="1">
                <a:ea typeface="黑体" pitchFamily="2" charset="-122"/>
              </a:rPr>
              <a:t>ConnectionManager.getConnection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String </a:t>
            </a:r>
            <a:r>
              <a:rPr lang="en-US" altLang="zh-CN" sz="1800" dirty="0" err="1">
                <a:ea typeface="黑体" pitchFamily="2" charset="-122"/>
              </a:rPr>
              <a:t>strSql</a:t>
            </a:r>
            <a:r>
              <a:rPr lang="en-US" altLang="zh-CN" sz="1800" dirty="0">
                <a:ea typeface="黑体" pitchFamily="2" charset="-122"/>
              </a:rPr>
              <a:t> = "delete from </a:t>
            </a:r>
            <a:r>
              <a:rPr lang="en-US" altLang="zh-CN" sz="1800" dirty="0" err="1">
                <a:ea typeface="黑体" pitchFamily="2" charset="-122"/>
              </a:rPr>
              <a:t>FirstLevelTitle</a:t>
            </a:r>
            <a:r>
              <a:rPr lang="en-US" altLang="zh-CN" sz="1800" dirty="0">
                <a:ea typeface="黑体" pitchFamily="2" charset="-122"/>
              </a:rPr>
              <a:t> where </a:t>
            </a:r>
            <a:r>
              <a:rPr lang="en-US" altLang="zh-CN" sz="1800" dirty="0" err="1">
                <a:ea typeface="黑体" pitchFamily="2" charset="-122"/>
              </a:rPr>
              <a:t>TitleName</a:t>
            </a:r>
            <a:r>
              <a:rPr lang="en-US" altLang="zh-CN" sz="1800" dirty="0">
                <a:ea typeface="黑体" pitchFamily="2" charset="-122"/>
              </a:rPr>
              <a:t> = ?";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pStatement</a:t>
            </a:r>
            <a:r>
              <a:rPr lang="en-US" altLang="zh-CN" sz="1800" dirty="0">
                <a:ea typeface="黑体" pitchFamily="2" charset="-122"/>
              </a:rPr>
              <a:t> = </a:t>
            </a:r>
            <a:r>
              <a:rPr lang="en-US" altLang="zh-CN" sz="1800" dirty="0" err="1">
                <a:ea typeface="黑体" pitchFamily="2" charset="-122"/>
              </a:rPr>
              <a:t>con.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prepareStatement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strSql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pStatement.setString</a:t>
            </a:r>
            <a:r>
              <a:rPr lang="en-US" altLang="zh-CN" sz="1800" dirty="0">
                <a:ea typeface="黑体" pitchFamily="2" charset="-122"/>
              </a:rPr>
              <a:t>(1, "</a:t>
            </a:r>
            <a:r>
              <a:rPr lang="zh-CN" altLang="en-US" sz="1800" dirty="0">
                <a:ea typeface="黑体" pitchFamily="2" charset="-122"/>
              </a:rPr>
              <a:t>军事</a:t>
            </a:r>
            <a:r>
              <a:rPr lang="en-US" altLang="zh-CN" sz="1800" dirty="0">
                <a:ea typeface="黑体" pitchFamily="2" charset="-122"/>
              </a:rPr>
              <a:t>");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int</a:t>
            </a:r>
            <a:r>
              <a:rPr lang="en-US" altLang="zh-CN" sz="1800" dirty="0">
                <a:ea typeface="黑体" pitchFamily="2" charset="-122"/>
              </a:rPr>
              <a:t> row = </a:t>
            </a:r>
            <a:r>
              <a:rPr lang="en-US" altLang="zh-CN" sz="1800" dirty="0" err="1">
                <a:ea typeface="黑体" pitchFamily="2" charset="-122"/>
              </a:rPr>
              <a:t>pStatement.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executeUpdate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System.out.println</a:t>
            </a:r>
            <a:r>
              <a:rPr lang="en-US" altLang="zh-CN" sz="1800" dirty="0">
                <a:ea typeface="黑体" pitchFamily="2" charset="-122"/>
              </a:rPr>
              <a:t>(“</a:t>
            </a:r>
            <a:r>
              <a:rPr lang="zh-CN" altLang="en-US" sz="1800" dirty="0">
                <a:ea typeface="黑体" pitchFamily="2" charset="-122"/>
              </a:rPr>
              <a:t>成功删除了</a:t>
            </a:r>
            <a:r>
              <a:rPr lang="en-US" altLang="zh-CN" sz="1800" dirty="0">
                <a:ea typeface="黑体" pitchFamily="2" charset="-122"/>
              </a:rPr>
              <a:t>"+row+"</a:t>
            </a:r>
            <a:r>
              <a:rPr lang="zh-CN" altLang="en-US" sz="1800" dirty="0">
                <a:ea typeface="黑体" pitchFamily="2" charset="-122"/>
              </a:rPr>
              <a:t>行数据</a:t>
            </a:r>
            <a:r>
              <a:rPr lang="en-US" altLang="zh-CN" sz="1800" dirty="0">
                <a:ea typeface="黑体" pitchFamily="2" charset="-122"/>
              </a:rPr>
              <a:t>!");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 } catch (</a:t>
            </a:r>
            <a:r>
              <a:rPr lang="en-US" altLang="zh-CN" sz="1800" dirty="0" err="1">
                <a:ea typeface="黑体" pitchFamily="2" charset="-122"/>
              </a:rPr>
              <a:t>SQLException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en-US" altLang="zh-CN" sz="1800" dirty="0" err="1">
                <a:ea typeface="黑体" pitchFamily="2" charset="-122"/>
              </a:rPr>
              <a:t>sqlE</a:t>
            </a:r>
            <a:r>
              <a:rPr lang="en-US" altLang="zh-CN" sz="1800" dirty="0">
                <a:ea typeface="黑体" pitchFamily="2" charset="-122"/>
              </a:rPr>
              <a:t>) {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sqlE.printStackTrace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 } finally {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ConnectionManager.closeStatement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pStatement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ConnectionManager.closeConnection</a:t>
            </a:r>
            <a:r>
              <a:rPr lang="en-US" altLang="zh-CN" sz="1800" dirty="0">
                <a:ea typeface="黑体" pitchFamily="2" charset="-122"/>
              </a:rPr>
              <a:t>(con);</a:t>
            </a:r>
          </a:p>
          <a:p>
            <a:pPr lvl="1" eaLnBrk="1" hangingPunct="1"/>
            <a:r>
              <a:rPr lang="en-US" altLang="zh-CN" sz="1800" dirty="0">
                <a:ea typeface="黑体" pitchFamily="2" charset="-122"/>
              </a:rPr>
              <a:t> }</a:t>
            </a:r>
          </a:p>
          <a:p>
            <a:pPr eaLnBrk="1" hangingPunct="1"/>
            <a:r>
              <a:rPr lang="en-US" altLang="zh-CN" sz="1800" dirty="0">
                <a:ea typeface="黑体" pitchFamily="2" charset="-122"/>
              </a:rPr>
              <a:t>    }</a:t>
            </a:r>
          </a:p>
          <a:p>
            <a:pPr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7293372" y="3357563"/>
            <a:ext cx="2520950" cy="398462"/>
          </a:xfrm>
          <a:prstGeom prst="wedgeRoundRectCallout">
            <a:avLst>
              <a:gd name="adj1" fmla="val -75944"/>
              <a:gd name="adj2" fmla="val 5182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返回删除记录的行数</a:t>
            </a:r>
          </a:p>
        </p:txBody>
      </p:sp>
      <p:pic>
        <p:nvPicPr>
          <p:cNvPr id="7" name="Picture 7" descr="现场编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950" y="5128493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287B-5736-49E6-9EEF-B65DA6975F69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5098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884759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880415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PreparedStatement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更新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数据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748855" y="981075"/>
            <a:ext cx="8569325" cy="5832475"/>
          </a:xfrm>
          <a:prstGeom prst="roundRect">
            <a:avLst>
              <a:gd name="adj" fmla="val 434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3838" indent="-2238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635000" indent="-177800"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>
                <a:ea typeface="黑体" pitchFamily="2" charset="-122"/>
              </a:rPr>
              <a:t>public class NewsFirstTitleDB4 {</a:t>
            </a:r>
          </a:p>
          <a:p>
            <a:pPr eaLnBrk="1" hangingPunct="1"/>
            <a:r>
              <a:rPr lang="en-US" altLang="zh-CN" sz="1800">
                <a:ea typeface="黑体" pitchFamily="2" charset="-122"/>
              </a:rPr>
              <a:t>    public static void main(String[] args) {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Connection con = null;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PreparedStatement pStatement = null;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try {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con = ConnectionManager.getConnection();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String strSql = "update FirstLevelTitle set Creator = ? where Id = ?";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pStatement = con.</a:t>
            </a:r>
            <a:r>
              <a:rPr lang="en-US" altLang="zh-CN" sz="1800">
                <a:solidFill>
                  <a:srgbClr val="0033CC"/>
                </a:solidFill>
                <a:ea typeface="黑体" pitchFamily="2" charset="-122"/>
              </a:rPr>
              <a:t>prepareStatement</a:t>
            </a:r>
            <a:r>
              <a:rPr lang="en-US" altLang="zh-CN" sz="1800">
                <a:ea typeface="黑体" pitchFamily="2" charset="-122"/>
              </a:rPr>
              <a:t>(strSql);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pStatement.setString(1, "</a:t>
            </a:r>
            <a:r>
              <a:rPr lang="zh-CN" altLang="en-US" sz="1800">
                <a:ea typeface="黑体" pitchFamily="2" charset="-122"/>
              </a:rPr>
              <a:t>编辑</a:t>
            </a:r>
            <a:r>
              <a:rPr lang="en-US" altLang="zh-CN" sz="1800">
                <a:ea typeface="黑体" pitchFamily="2" charset="-122"/>
              </a:rPr>
              <a:t>");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pStatement.setInt(2, 1);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int row = pStatement.</a:t>
            </a:r>
            <a:r>
              <a:rPr lang="en-US" altLang="zh-CN" sz="1800">
                <a:solidFill>
                  <a:srgbClr val="0033CC"/>
                </a:solidFill>
                <a:ea typeface="黑体" pitchFamily="2" charset="-122"/>
              </a:rPr>
              <a:t>executeUpdate</a:t>
            </a:r>
            <a:r>
              <a:rPr lang="en-US" altLang="zh-CN" sz="180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System.out.println("</a:t>
            </a:r>
            <a:r>
              <a:rPr lang="zh-CN" altLang="en-US" sz="1800">
                <a:ea typeface="黑体" pitchFamily="2" charset="-122"/>
              </a:rPr>
              <a:t>成功更新了</a:t>
            </a:r>
            <a:r>
              <a:rPr lang="en-US" altLang="zh-CN" sz="1800">
                <a:ea typeface="黑体" pitchFamily="2" charset="-122"/>
              </a:rPr>
              <a:t>"+row+"</a:t>
            </a:r>
            <a:r>
              <a:rPr lang="zh-CN" altLang="en-US" sz="1800">
                <a:ea typeface="黑体" pitchFamily="2" charset="-122"/>
              </a:rPr>
              <a:t>行数据</a:t>
            </a:r>
            <a:r>
              <a:rPr lang="en-US" altLang="zh-CN" sz="1800">
                <a:ea typeface="黑体" pitchFamily="2" charset="-122"/>
              </a:rPr>
              <a:t>!");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} catch (SQLException sqlE) {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sqlE.printStackTrace();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} finally {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ConnectionManager.closeStatement(pStatement);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ConnectionManager.closeConnection(con);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}</a:t>
            </a:r>
          </a:p>
          <a:p>
            <a:pPr eaLnBrk="1" hangingPunct="1"/>
            <a:r>
              <a:rPr lang="en-US" altLang="zh-CN" sz="1800">
                <a:ea typeface="黑体" pitchFamily="2" charset="-122"/>
              </a:rPr>
              <a:t>    }</a:t>
            </a:r>
          </a:p>
          <a:p>
            <a:pPr eaLnBrk="1" hangingPunct="1"/>
            <a:r>
              <a:rPr lang="en-US" altLang="zh-CN" sz="1800">
                <a:ea typeface="黑体" pitchFamily="2" charset="-122"/>
              </a:rPr>
              <a:t>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7582918" y="3606800"/>
            <a:ext cx="2446337" cy="398463"/>
          </a:xfrm>
          <a:prstGeom prst="wedgeRoundRectCallout">
            <a:avLst>
              <a:gd name="adj1" fmla="val -73102"/>
              <a:gd name="adj2" fmla="val 5251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返回更新记录的行数</a:t>
            </a:r>
          </a:p>
        </p:txBody>
      </p:sp>
      <p:pic>
        <p:nvPicPr>
          <p:cNvPr id="7" name="Picture 7" descr="现场编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15" y="5272509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E12F-0CB5-462A-BDFA-3258C5DEF27F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4755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4701183" y="331152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5318665" y="3230318"/>
            <a:ext cx="5287181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JDBC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的工作原理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4701183" y="420486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5318665" y="4123657"/>
            <a:ext cx="499914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获取数据库的连接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5"/>
            </p:custDataLst>
          </p:nvPr>
        </p:nvSpPr>
        <p:spPr>
          <a:xfrm>
            <a:off x="4701183" y="509820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6"/>
            </p:custDataLst>
          </p:nvPr>
        </p:nvSpPr>
        <p:spPr>
          <a:xfrm>
            <a:off x="5318665" y="5016996"/>
            <a:ext cx="463910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4000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增删改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查操作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7"/>
            </p:custDataLst>
          </p:nvPr>
        </p:nvSpPr>
        <p:spPr>
          <a:xfrm>
            <a:off x="2180903" y="866116"/>
            <a:ext cx="3816424" cy="11078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199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课程</a:t>
            </a:r>
            <a:r>
              <a:rPr lang="zh-CN" altLang="en-US" sz="7199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目标</a:t>
            </a:r>
            <a:endParaRPr lang="zh-CN" altLang="en-US" sz="7199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8"/>
            </p:custDataLst>
          </p:nvPr>
        </p:nvSpPr>
        <p:spPr>
          <a:xfrm>
            <a:off x="2329214" y="2043762"/>
            <a:ext cx="2329889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042D-6852-4010-853E-B72842CE1F05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884759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880415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PreparedStatement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查询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数据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208088" y="903834"/>
            <a:ext cx="9144000" cy="5880843"/>
          </a:xfrm>
          <a:prstGeom prst="roundRect">
            <a:avLst>
              <a:gd name="adj" fmla="val 3935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3838" indent="-2238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635000" indent="-177800"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2" eaLnBrk="1" hangingPunct="1"/>
            <a:r>
              <a:rPr lang="en-US" altLang="zh-CN" sz="1800" dirty="0" err="1" smtClean="0">
                <a:ea typeface="黑体" pitchFamily="2" charset="-122"/>
              </a:rPr>
              <a:t>int</a:t>
            </a:r>
            <a:r>
              <a:rPr lang="en-US" altLang="zh-CN" sz="1800" dirty="0" smtClean="0">
                <a:ea typeface="黑体" pitchFamily="2" charset="-122"/>
              </a:rPr>
              <a:t> </a:t>
            </a:r>
            <a:r>
              <a:rPr lang="en-US" altLang="zh-CN" sz="1800" dirty="0">
                <a:ea typeface="黑体" pitchFamily="2" charset="-122"/>
              </a:rPr>
              <a:t>id = 0;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Connection con = null;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PreparedStatement </a:t>
            </a:r>
            <a:r>
              <a:rPr lang="en-US" altLang="zh-CN" sz="1800" dirty="0" err="1">
                <a:ea typeface="黑体" pitchFamily="2" charset="-122"/>
              </a:rPr>
              <a:t>pstmt</a:t>
            </a:r>
            <a:r>
              <a:rPr lang="en-US" altLang="zh-CN" sz="1800" dirty="0">
                <a:ea typeface="黑体" pitchFamily="2" charset="-122"/>
              </a:rPr>
              <a:t> = null;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ResultSet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en-US" altLang="zh-CN" sz="1800" dirty="0" err="1">
                <a:ea typeface="黑体" pitchFamily="2" charset="-122"/>
              </a:rPr>
              <a:t>resSet</a:t>
            </a:r>
            <a:r>
              <a:rPr lang="en-US" altLang="zh-CN" sz="1800" dirty="0">
                <a:ea typeface="黑体" pitchFamily="2" charset="-122"/>
              </a:rPr>
              <a:t> = null;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try {</a:t>
            </a:r>
          </a:p>
          <a:p>
            <a:pPr lvl="3" eaLnBrk="1" hangingPunct="1"/>
            <a:r>
              <a:rPr lang="en-US" altLang="zh-CN" sz="1800" dirty="0">
                <a:ea typeface="黑体" pitchFamily="2" charset="-122"/>
              </a:rPr>
              <a:t>con = </a:t>
            </a:r>
            <a:r>
              <a:rPr lang="en-US" altLang="zh-CN" sz="1800" dirty="0" err="1">
                <a:ea typeface="黑体" pitchFamily="2" charset="-122"/>
              </a:rPr>
              <a:t>ConnectionManager.</a:t>
            </a:r>
            <a:r>
              <a:rPr lang="en-US" altLang="zh-CN" sz="1800" i="1" dirty="0" err="1">
                <a:ea typeface="黑体" pitchFamily="2" charset="-122"/>
              </a:rPr>
              <a:t>getConnection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3" eaLnBrk="1" hangingPunct="1"/>
            <a:r>
              <a:rPr lang="en-US" altLang="zh-CN" sz="1800" dirty="0">
                <a:ea typeface="黑体" pitchFamily="2" charset="-122"/>
              </a:rPr>
              <a:t>String </a:t>
            </a:r>
            <a:r>
              <a:rPr lang="en-US" altLang="zh-CN" sz="1800" dirty="0" err="1">
                <a:ea typeface="黑体" pitchFamily="2" charset="-122"/>
              </a:rPr>
              <a:t>sqlStr</a:t>
            </a:r>
            <a:r>
              <a:rPr lang="en-US" altLang="zh-CN" sz="1800" dirty="0">
                <a:ea typeface="黑体" pitchFamily="2" charset="-122"/>
              </a:rPr>
              <a:t> = "select max(id) from </a:t>
            </a:r>
            <a:r>
              <a:rPr lang="en-US" altLang="zh-CN" sz="1800" dirty="0" err="1">
                <a:ea typeface="黑体" pitchFamily="2" charset="-122"/>
              </a:rPr>
              <a:t>FirstLevelTitle</a:t>
            </a:r>
            <a:r>
              <a:rPr lang="en-US" altLang="zh-CN" sz="1800" dirty="0">
                <a:ea typeface="黑体" pitchFamily="2" charset="-122"/>
              </a:rPr>
              <a:t> ";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pstmt</a:t>
            </a:r>
            <a:r>
              <a:rPr lang="en-US" altLang="zh-CN" sz="1800" dirty="0">
                <a:ea typeface="黑体" pitchFamily="2" charset="-122"/>
              </a:rPr>
              <a:t> = </a:t>
            </a:r>
            <a:r>
              <a:rPr lang="en-US" altLang="zh-CN" sz="1800" dirty="0" err="1">
                <a:ea typeface="黑体" pitchFamily="2" charset="-122"/>
              </a:rPr>
              <a:t>con.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prepareStatement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sqlStr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resSet</a:t>
            </a:r>
            <a:r>
              <a:rPr lang="en-US" altLang="zh-CN" sz="1800" dirty="0">
                <a:ea typeface="黑体" pitchFamily="2" charset="-122"/>
              </a:rPr>
              <a:t> = </a:t>
            </a:r>
            <a:r>
              <a:rPr lang="en-US" altLang="zh-CN" sz="1800" dirty="0" err="1">
                <a:ea typeface="黑体" pitchFamily="2" charset="-122"/>
              </a:rPr>
              <a:t>pstmt.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executeQuery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()</a:t>
            </a:r>
            <a:r>
              <a:rPr lang="en-US" altLang="zh-CN" sz="1800" dirty="0">
                <a:ea typeface="黑体" pitchFamily="2" charset="-122"/>
              </a:rPr>
              <a:t>;</a:t>
            </a:r>
          </a:p>
          <a:p>
            <a:pPr lvl="3" eaLnBrk="1" hangingPunct="1"/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if (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resSet.next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())</a:t>
            </a:r>
            <a:r>
              <a:rPr lang="en-US" altLang="zh-CN" sz="1800" dirty="0">
                <a:ea typeface="黑体" pitchFamily="2" charset="-122"/>
              </a:rPr>
              <a:t> {</a:t>
            </a:r>
          </a:p>
          <a:p>
            <a:pPr lvl="4" eaLnBrk="1" hangingPunct="1"/>
            <a:r>
              <a:rPr lang="en-US" altLang="zh-CN" sz="1800" dirty="0">
                <a:ea typeface="黑体" pitchFamily="2" charset="-122"/>
              </a:rPr>
              <a:t>id = </a:t>
            </a:r>
            <a:r>
              <a:rPr lang="en-US" altLang="zh-CN" sz="1800" dirty="0" err="1">
                <a:ea typeface="黑体" pitchFamily="2" charset="-122"/>
              </a:rPr>
              <a:t>resSet.</a:t>
            </a:r>
            <a:r>
              <a:rPr lang="en-US" altLang="zh-CN" sz="1800" dirty="0" err="1">
                <a:solidFill>
                  <a:srgbClr val="0033CC"/>
                </a:solidFill>
                <a:ea typeface="黑体" pitchFamily="2" charset="-122"/>
              </a:rPr>
              <a:t>getInt</a:t>
            </a:r>
            <a:r>
              <a:rPr lang="en-US" altLang="zh-CN" sz="1800" dirty="0">
                <a:solidFill>
                  <a:srgbClr val="0033CC"/>
                </a:solidFill>
                <a:ea typeface="黑体" pitchFamily="2" charset="-122"/>
              </a:rPr>
              <a:t>(1)</a:t>
            </a:r>
            <a:r>
              <a:rPr lang="en-US" altLang="zh-CN" sz="1800" dirty="0">
                <a:ea typeface="黑体" pitchFamily="2" charset="-122"/>
              </a:rPr>
              <a:t>;</a:t>
            </a:r>
          </a:p>
          <a:p>
            <a:pPr lvl="3"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 catch (Exception e) {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e.printStackTrace</a:t>
            </a:r>
            <a:r>
              <a:rPr lang="en-US" altLang="zh-CN" sz="1800" dirty="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 finally {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ConnectionManager.</a:t>
            </a:r>
            <a:r>
              <a:rPr lang="en-US" altLang="zh-CN" sz="1800" i="1" dirty="0" err="1">
                <a:ea typeface="黑体" pitchFamily="2" charset="-122"/>
              </a:rPr>
              <a:t>closeResultSet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resSet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ConnectionManager.</a:t>
            </a:r>
            <a:r>
              <a:rPr lang="en-US" altLang="zh-CN" sz="1800" i="1" dirty="0" err="1">
                <a:ea typeface="黑体" pitchFamily="2" charset="-122"/>
              </a:rPr>
              <a:t>closeStatement</a:t>
            </a:r>
            <a:r>
              <a:rPr lang="en-US" altLang="zh-CN" sz="1800" dirty="0">
                <a:ea typeface="黑体" pitchFamily="2" charset="-122"/>
              </a:rPr>
              <a:t>(</a:t>
            </a:r>
            <a:r>
              <a:rPr lang="en-US" altLang="zh-CN" sz="1800" dirty="0" err="1">
                <a:ea typeface="黑体" pitchFamily="2" charset="-122"/>
              </a:rPr>
              <a:t>pstmt</a:t>
            </a:r>
            <a:r>
              <a:rPr lang="en-US" altLang="zh-CN" sz="1800" dirty="0">
                <a:ea typeface="黑体" pitchFamily="2" charset="-122"/>
              </a:rPr>
              <a:t>);</a:t>
            </a:r>
          </a:p>
          <a:p>
            <a:pPr lvl="3" eaLnBrk="1" hangingPunct="1"/>
            <a:r>
              <a:rPr lang="en-US" altLang="zh-CN" sz="1800" dirty="0" err="1">
                <a:ea typeface="黑体" pitchFamily="2" charset="-122"/>
              </a:rPr>
              <a:t>ConnectionManager.</a:t>
            </a:r>
            <a:r>
              <a:rPr lang="en-US" altLang="zh-CN" sz="1800" i="1" dirty="0" err="1">
                <a:ea typeface="黑体" pitchFamily="2" charset="-122"/>
              </a:rPr>
              <a:t>closeConnection</a:t>
            </a:r>
            <a:r>
              <a:rPr lang="en-US" altLang="zh-CN" sz="1800" dirty="0">
                <a:ea typeface="黑体" pitchFamily="2" charset="-122"/>
              </a:rPr>
              <a:t>(con);</a:t>
            </a:r>
          </a:p>
          <a:p>
            <a:pPr lvl="2" eaLnBrk="1" hangingPunct="1"/>
            <a:r>
              <a:rPr lang="en-US" altLang="zh-CN" sz="1800" dirty="0">
                <a:ea typeface="黑体" pitchFamily="2" charset="-122"/>
              </a:rPr>
              <a:t>}</a:t>
            </a:r>
          </a:p>
          <a:p>
            <a:pPr lvl="2" eaLnBrk="1" hangingPunct="1"/>
            <a:r>
              <a:rPr lang="en-US" altLang="zh-CN" sz="1800" dirty="0" err="1">
                <a:ea typeface="黑体" pitchFamily="2" charset="-122"/>
              </a:rPr>
              <a:t>System.</a:t>
            </a:r>
            <a:r>
              <a:rPr lang="en-US" altLang="zh-CN" sz="1800" i="1" dirty="0" err="1">
                <a:ea typeface="黑体" pitchFamily="2" charset="-122"/>
              </a:rPr>
              <a:t>out</a:t>
            </a:r>
            <a:r>
              <a:rPr lang="en-US" altLang="zh-CN" sz="1800" dirty="0" err="1">
                <a:ea typeface="黑体" pitchFamily="2" charset="-122"/>
              </a:rPr>
              <a:t>.println</a:t>
            </a:r>
            <a:r>
              <a:rPr lang="en-US" altLang="zh-CN" sz="1800" dirty="0">
                <a:ea typeface="黑体" pitchFamily="2" charset="-122"/>
              </a:rPr>
              <a:t>("</a:t>
            </a:r>
            <a:r>
              <a:rPr lang="zh-CN" altLang="en-US" sz="1800" dirty="0">
                <a:ea typeface="黑体" pitchFamily="2" charset="-122"/>
              </a:rPr>
              <a:t>新的一级新闻标题的</a:t>
            </a:r>
            <a:r>
              <a:rPr lang="en-US" altLang="zh-CN" sz="1800" dirty="0">
                <a:ea typeface="黑体" pitchFamily="2" charset="-122"/>
              </a:rPr>
              <a:t>Id</a:t>
            </a:r>
            <a:r>
              <a:rPr lang="zh-CN" altLang="en-US" sz="1800" dirty="0">
                <a:ea typeface="黑体" pitchFamily="2" charset="-122"/>
              </a:rPr>
              <a:t>为：</a:t>
            </a:r>
            <a:r>
              <a:rPr lang="en-US" altLang="zh-CN" sz="1800" dirty="0">
                <a:ea typeface="黑体" pitchFamily="2" charset="-122"/>
              </a:rPr>
              <a:t>" + (id + 1</a:t>
            </a:r>
            <a:r>
              <a:rPr lang="en-US" altLang="zh-CN" sz="1800" dirty="0" smtClean="0">
                <a:ea typeface="黑体" pitchFamily="2" charset="-122"/>
              </a:rPr>
              <a:t>));</a:t>
            </a:r>
            <a:endParaRPr lang="en-US" altLang="zh-CN" sz="1800" dirty="0">
              <a:ea typeface="黑体" pitchFamily="2" charset="-122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7869535" y="1672109"/>
            <a:ext cx="1944687" cy="693738"/>
          </a:xfrm>
          <a:prstGeom prst="wedgeRoundRectCallout">
            <a:avLst>
              <a:gd name="adj1" fmla="val -63144"/>
              <a:gd name="adj2" fmla="val 8140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查询新闻一级标题的Id的最大值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066031" y="5128493"/>
            <a:ext cx="1258888" cy="990600"/>
          </a:xfrm>
          <a:prstGeom prst="wedgeRoundRectCallout">
            <a:avLst>
              <a:gd name="adj1" fmla="val 75472"/>
              <a:gd name="adj2" fmla="val -1442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关闭结果集、语句、以及连接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867651" y="5197203"/>
            <a:ext cx="2484437" cy="990600"/>
          </a:xfrm>
          <a:prstGeom prst="wedgeRoundRectCallout">
            <a:avLst>
              <a:gd name="adj1" fmla="val -48787"/>
              <a:gd name="adj2" fmla="val 7293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对新闻一级标题Id的最大值加一，作为新的一级标题的Id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48288" y="4116116"/>
            <a:ext cx="1800225" cy="693737"/>
          </a:xfrm>
          <a:prstGeom prst="wedgeRoundRectCallout">
            <a:avLst>
              <a:gd name="adj1" fmla="val -83333"/>
              <a:gd name="adj2" fmla="val -4751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获取数据，列号从1开始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6501383" y="3184277"/>
            <a:ext cx="1512887" cy="398462"/>
          </a:xfrm>
          <a:prstGeom prst="wedgeRoundRectCallout">
            <a:avLst>
              <a:gd name="adj1" fmla="val -87250"/>
              <a:gd name="adj2" fmla="val 698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返回结果集</a:t>
            </a:r>
          </a:p>
        </p:txBody>
      </p:sp>
      <p:pic>
        <p:nvPicPr>
          <p:cNvPr id="13" name="Picture 7" descr="现场编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869" y="3010891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1E0D-CEB1-4CD0-8D75-491E1F01C31D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1220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884759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880415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使用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PreparedStatement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查询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数据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05521" y="1214537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>
                <a:latin typeface="Arial" charset="0"/>
                <a:ea typeface="黑体" pitchFamily="2" charset="-122"/>
              </a:rPr>
              <a:t> 从数据库中取出所有的新闻一级标题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821309" y="1024037"/>
            <a:ext cx="8964612" cy="5691187"/>
          </a:xfrm>
          <a:prstGeom prst="roundRect">
            <a:avLst>
              <a:gd name="adj" fmla="val 3389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3838" indent="-2238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635000" indent="-177800"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>
                <a:ea typeface="黑体" pitchFamily="2" charset="-122"/>
              </a:rPr>
              <a:t>——</a:t>
            </a:r>
            <a:r>
              <a:rPr lang="zh-CN" altLang="en-US" sz="1800">
                <a:ea typeface="黑体" pitchFamily="2" charset="-122"/>
              </a:rPr>
              <a:t>代码片断</a:t>
            </a:r>
            <a:r>
              <a:rPr lang="en-US" altLang="zh-CN" sz="1800">
                <a:ea typeface="黑体" pitchFamily="2" charset="-122"/>
              </a:rPr>
              <a:t>——</a:t>
            </a:r>
          </a:p>
          <a:p>
            <a:pPr eaLnBrk="1" hangingPunct="1"/>
            <a:r>
              <a:rPr lang="en-US" altLang="zh-CN" sz="1800">
                <a:ea typeface="黑体" pitchFamily="2" charset="-122"/>
              </a:rPr>
              <a:t>public static List getAllFirstLevelTitleList() {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//</a:t>
            </a:r>
            <a:r>
              <a:rPr lang="zh-CN" altLang="en-US" sz="1800">
                <a:ea typeface="黑体" pitchFamily="2" charset="-122"/>
              </a:rPr>
              <a:t>省略部分变量声明语句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ArrayList list = new ArrayList();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try {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dbConnection = ConnectionManager.getConnection();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String strSql = "select * from FirstLevelTitle order by CreateTime desc";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pStatement = dbConnection.</a:t>
            </a:r>
            <a:r>
              <a:rPr lang="en-US" altLang="zh-CN" sz="1800">
                <a:solidFill>
                  <a:srgbClr val="0033CC"/>
                </a:solidFill>
                <a:ea typeface="黑体" pitchFamily="2" charset="-122"/>
              </a:rPr>
              <a:t>prepareStatement</a:t>
            </a:r>
            <a:r>
              <a:rPr lang="en-US" altLang="zh-CN" sz="1800">
                <a:ea typeface="黑体" pitchFamily="2" charset="-122"/>
              </a:rPr>
              <a:t>(strSql);</a:t>
            </a:r>
          </a:p>
          <a:p>
            <a:pPr lvl="2" eaLnBrk="1" hangingPunct="1"/>
            <a:r>
              <a:rPr lang="en-US" altLang="zh-CN" sz="1800">
                <a:ea typeface="黑体" pitchFamily="2" charset="-122"/>
              </a:rPr>
              <a:t>res = pStatement.</a:t>
            </a:r>
            <a:r>
              <a:rPr lang="en-US" altLang="zh-CN" sz="1800">
                <a:solidFill>
                  <a:srgbClr val="0033CC"/>
                </a:solidFill>
                <a:ea typeface="黑体" pitchFamily="2" charset="-122"/>
              </a:rPr>
              <a:t>executeQuery</a:t>
            </a:r>
            <a:r>
              <a:rPr lang="en-US" altLang="zh-CN" sz="1800">
                <a:ea typeface="黑体" pitchFamily="2" charset="-122"/>
              </a:rPr>
              <a:t>();</a:t>
            </a:r>
          </a:p>
          <a:p>
            <a:pPr lvl="2" eaLnBrk="1" hangingPunct="1"/>
            <a:r>
              <a:rPr lang="en-US" altLang="zh-CN" sz="1800">
                <a:solidFill>
                  <a:srgbClr val="0033CC"/>
                </a:solidFill>
                <a:ea typeface="黑体" pitchFamily="2" charset="-122"/>
              </a:rPr>
              <a:t>while (res.next())</a:t>
            </a:r>
            <a:r>
              <a:rPr lang="en-US" altLang="zh-CN" sz="1800">
                <a:ea typeface="黑体" pitchFamily="2" charset="-122"/>
              </a:rPr>
              <a:t> {</a:t>
            </a:r>
          </a:p>
          <a:p>
            <a:pPr lvl="3" eaLnBrk="1" hangingPunct="1"/>
            <a:r>
              <a:rPr lang="en-US" altLang="zh-CN" sz="1800">
                <a:ea typeface="黑体" pitchFamily="2" charset="-122"/>
              </a:rPr>
              <a:t>int id = res.getInt("id");</a:t>
            </a:r>
          </a:p>
          <a:p>
            <a:pPr lvl="3" eaLnBrk="1" hangingPunct="1"/>
            <a:r>
              <a:rPr lang="en-US" altLang="zh-CN" sz="1800">
                <a:ea typeface="黑体" pitchFamily="2" charset="-122"/>
              </a:rPr>
              <a:t>String title = res.getString("TitleName");</a:t>
            </a:r>
          </a:p>
          <a:p>
            <a:pPr lvl="3" eaLnBrk="1" hangingPunct="1"/>
            <a:r>
              <a:rPr lang="en-US" altLang="zh-CN" sz="1800">
                <a:ea typeface="黑体" pitchFamily="2" charset="-122"/>
              </a:rPr>
              <a:t>String creator = res.getString("Creator");</a:t>
            </a:r>
          </a:p>
          <a:p>
            <a:pPr lvl="3" eaLnBrk="1" hangingPunct="1"/>
            <a:r>
              <a:rPr lang="en-US" altLang="zh-CN" sz="1800">
                <a:ea typeface="黑体" pitchFamily="2" charset="-122"/>
              </a:rPr>
              <a:t>Date time = res.getDate (“CreateTime”); </a:t>
            </a:r>
          </a:p>
          <a:p>
            <a:pPr lvl="3" eaLnBrk="1" hangingPunct="1"/>
            <a:r>
              <a:rPr lang="en-US" altLang="zh-CN" sz="1800">
                <a:ea typeface="黑体" pitchFamily="2" charset="-122"/>
              </a:rPr>
              <a:t>FirstLevelTitle fTitle = new FirstLevelTitle(id, title,creator, time);</a:t>
            </a:r>
          </a:p>
          <a:p>
            <a:pPr lvl="3" eaLnBrk="1" hangingPunct="1"/>
            <a:r>
              <a:rPr lang="en-US" altLang="zh-CN" sz="1800">
                <a:ea typeface="黑体" pitchFamily="2" charset="-122"/>
              </a:rPr>
              <a:t>list.add(fTitle);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		}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}  //</a:t>
            </a:r>
            <a:r>
              <a:rPr lang="zh-CN" altLang="en-US" sz="1800">
                <a:ea typeface="黑体" pitchFamily="2" charset="-122"/>
              </a:rPr>
              <a:t>省略</a:t>
            </a:r>
            <a:r>
              <a:rPr lang="en-US" altLang="zh-CN" sz="1800">
                <a:ea typeface="黑体" pitchFamily="2" charset="-122"/>
              </a:rPr>
              <a:t>catch</a:t>
            </a:r>
            <a:r>
              <a:rPr lang="zh-CN" altLang="en-US" sz="1800">
                <a:ea typeface="黑体" pitchFamily="2" charset="-122"/>
              </a:rPr>
              <a:t>、</a:t>
            </a:r>
            <a:r>
              <a:rPr lang="en-US" altLang="zh-CN" sz="1800">
                <a:ea typeface="黑体" pitchFamily="2" charset="-122"/>
              </a:rPr>
              <a:t>finally</a:t>
            </a:r>
            <a:r>
              <a:rPr lang="zh-CN" altLang="en-US" sz="1800">
                <a:ea typeface="黑体" pitchFamily="2" charset="-122"/>
              </a:rPr>
              <a:t>子句</a:t>
            </a:r>
          </a:p>
          <a:p>
            <a:pPr lvl="1" eaLnBrk="1" hangingPunct="1"/>
            <a:r>
              <a:rPr lang="en-US" altLang="zh-CN" sz="1800">
                <a:ea typeface="黑体" pitchFamily="2" charset="-122"/>
              </a:rPr>
              <a:t>return list;</a:t>
            </a:r>
          </a:p>
          <a:p>
            <a:pPr eaLnBrk="1" hangingPunct="1"/>
            <a:r>
              <a:rPr lang="en-US" altLang="zh-CN" sz="1800">
                <a:ea typeface="黑体" pitchFamily="2" charset="-122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698359" y="2035274"/>
            <a:ext cx="2195512" cy="398463"/>
          </a:xfrm>
          <a:prstGeom prst="wedgeRoundRectCallout">
            <a:avLst>
              <a:gd name="adj1" fmla="val -39662"/>
              <a:gd name="adj2" fmla="val 15478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查询新闻一级标题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17046" y="5348387"/>
            <a:ext cx="2449513" cy="693737"/>
          </a:xfrm>
          <a:prstGeom prst="wedgeRoundRectCallout">
            <a:avLst>
              <a:gd name="adj1" fmla="val -87394"/>
              <a:gd name="adj2" fmla="val -4244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zh-CN" sz="1800">
                <a:latin typeface="Arial" charset="0"/>
                <a:ea typeface="黑体" pitchFamily="2" charset="-122"/>
              </a:rPr>
              <a:t>创建标题对象，并添加入ArrayList中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14034" y="3475137"/>
            <a:ext cx="1441450" cy="398462"/>
          </a:xfrm>
          <a:prstGeom prst="wedgeRoundRectCallout">
            <a:avLst>
              <a:gd name="adj1" fmla="val -89097"/>
              <a:gd name="adj2" fmla="val -4282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返回结果集</a:t>
            </a:r>
          </a:p>
        </p:txBody>
      </p:sp>
      <p:pic>
        <p:nvPicPr>
          <p:cNvPr id="11" name="Picture 7" descr="现场编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521" y="3711773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4682-F920-4DE4-881D-D985842B47DD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6654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DbHelper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3382" y="1240061"/>
            <a:ext cx="659828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为了减少重复性的工作，提高工作效率，可以将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JDBC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的操作抽象封装一个工具类</a:t>
            </a:r>
            <a:endParaRPr lang="zh-CN" altLang="en-US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5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45" y="3925526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云形标注 38"/>
          <p:cNvSpPr/>
          <p:nvPr/>
        </p:nvSpPr>
        <p:spPr>
          <a:xfrm>
            <a:off x="4859233" y="2752229"/>
            <a:ext cx="3363263" cy="1404736"/>
          </a:xfrm>
          <a:prstGeom prst="cloudCallout">
            <a:avLst>
              <a:gd name="adj1" fmla="val -89067"/>
              <a:gd name="adj2" fmla="val 4354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演示封装过程</a:t>
            </a:r>
            <a:endParaRPr lang="en-US" altLang="zh-CN" sz="2000" b="1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2023-B746-40AF-8FB5-1B4D2728E7F8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006415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数据访问对象的封装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1052" y="1240061"/>
            <a:ext cx="652294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实体对象：一个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JavaBean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对应着一个数据表，我们叫这个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JavaBean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为实体对象</a:t>
            </a:r>
            <a:endParaRPr lang="zh-CN" altLang="en-US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5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45" y="4841809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云形标注 38"/>
          <p:cNvSpPr/>
          <p:nvPr/>
        </p:nvSpPr>
        <p:spPr>
          <a:xfrm>
            <a:off x="4859233" y="3668512"/>
            <a:ext cx="3363263" cy="1404736"/>
          </a:xfrm>
          <a:prstGeom prst="cloudCallout">
            <a:avLst>
              <a:gd name="adj1" fmla="val -89067"/>
              <a:gd name="adj2" fmla="val 4354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演示封装过程</a:t>
            </a:r>
            <a:endParaRPr lang="en-US" altLang="zh-CN" sz="2000" b="1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2023-B746-40AF-8FB5-1B4D2728E7F8}" type="datetime10">
              <a:rPr lang="zh-CN" altLang="en-US" smtClean="0"/>
              <a:t>14:52</a:t>
            </a:fld>
            <a:endParaRPr lang="zh-CN" altLang="en-US"/>
          </a:p>
        </p:txBody>
      </p:sp>
      <p:sp>
        <p:nvSpPr>
          <p:cNvPr id="11" name="Freeform 48"/>
          <p:cNvSpPr>
            <a:spLocks noEditPoints="1"/>
          </p:cNvSpPr>
          <p:nvPr/>
        </p:nvSpPr>
        <p:spPr bwMode="auto">
          <a:xfrm>
            <a:off x="1855019" y="2238029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Donut 51"/>
          <p:cNvSpPr/>
          <p:nvPr/>
        </p:nvSpPr>
        <p:spPr>
          <a:xfrm>
            <a:off x="1615890" y="2027735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0967" y="2121529"/>
            <a:ext cx="819487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数据访问对象：</a:t>
            </a:r>
            <a:r>
              <a:rPr lang="en-US" altLang="zh-CN" sz="1400" b="1" dirty="0" err="1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dao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 access object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，数据访问对象，对一个数据表添、删、改、查操作的封装</a:t>
            </a:r>
            <a:endParaRPr lang="zh-CN" altLang="en-US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665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39" grpId="0" animBg="1"/>
      <p:bldP spid="11" grpId="0" animBg="1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976365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>
                <a:solidFill>
                  <a:srgbClr val="1F497D"/>
                </a:solidFill>
                <a:cs typeface="Arial" panose="020B0604020202020204" pitchFamily="34" charset="0"/>
              </a:rPr>
              <a:t>让</a:t>
            </a: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我们一起成长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5272509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THANK  YOU 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5128493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15358" y="663997"/>
            <a:ext cx="2828034" cy="2828034"/>
            <a:chOff x="1705099" y="2564904"/>
            <a:chExt cx="1800200" cy="1800200"/>
          </a:xfrm>
        </p:grpSpPr>
        <p:sp>
          <p:nvSpPr>
            <p:cNvPr id="9" name="椭圆 8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11" name="TextBox 58"/>
          <p:cNvSpPr txBox="1"/>
          <p:nvPr/>
        </p:nvSpPr>
        <p:spPr>
          <a:xfrm>
            <a:off x="5007216" y="1592550"/>
            <a:ext cx="284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C000"/>
                </a:solidFill>
                <a:latin typeface="Impact MT Std" pitchFamily="34" charset="0"/>
                <a:ea typeface="微软雅黑" panose="020B0503020204020204" pitchFamily="34" charset="-122"/>
              </a:rPr>
              <a:t>UESTC</a:t>
            </a:r>
            <a:endParaRPr lang="zh-CN" altLang="en-US" sz="6000" b="1" dirty="0">
              <a:solidFill>
                <a:srgbClr val="FFC00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3377380" y="263805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797192" y="2761804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2406627" y="2375543"/>
            <a:ext cx="344324" cy="3443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8142121" y="2471531"/>
            <a:ext cx="580544" cy="580546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4138780" y="2146251"/>
            <a:ext cx="564888" cy="564890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8626501" y="2153960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466705" y="3028800"/>
            <a:ext cx="275632" cy="275632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9548483" y="256936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138C-FF5D-4892-B0AF-2CFD827AB67A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230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1" grpId="0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JDBC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的工作原理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访问数据库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CA-E802-4DAB-AFAA-08B4DC1F9564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为什么需要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6927" y="1240061"/>
            <a:ext cx="5739072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JDBC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</a:t>
            </a: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数据库连接技术的简称，提供连接各种常用数据库的能力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973462" y="2392189"/>
            <a:ext cx="142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Java</a:t>
            </a:r>
            <a:r>
              <a:rPr lang="zh-CN" altLang="en-US" sz="1800">
                <a:latin typeface="黑体" pitchFamily="2" charset="-122"/>
                <a:ea typeface="黑体" pitchFamily="2" charset="-122"/>
              </a:rPr>
              <a:t>应用程序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4270449" y="3068464"/>
            <a:ext cx="467995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254824" y="2747789"/>
            <a:ext cx="59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0033CC"/>
                </a:solidFill>
                <a:latin typeface="Times New Roman" pitchFamily="18" charset="0"/>
                <a:ea typeface="黑体" pitchFamily="2" charset="-122"/>
              </a:rPr>
              <a:t>JDBC</a:t>
            </a:r>
            <a:endParaRPr lang="en-US" altLang="zh-CN" sz="1800">
              <a:solidFill>
                <a:srgbClr val="0033CC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V="1">
            <a:off x="6861249" y="4652789"/>
            <a:ext cx="2160588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7653412" y="4292427"/>
            <a:ext cx="596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0033CC"/>
                </a:solidFill>
                <a:latin typeface="Times New Roman" pitchFamily="18" charset="0"/>
                <a:ea typeface="黑体" pitchFamily="2" charset="-122"/>
              </a:rPr>
              <a:t>JDBC</a:t>
            </a:r>
            <a:endParaRPr lang="en-US" altLang="zh-CN" sz="1800">
              <a:solidFill>
                <a:srgbClr val="0033CC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4268862" y="4652789"/>
            <a:ext cx="1871662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850012" y="3860627"/>
            <a:ext cx="1257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 dirty="0">
                <a:latin typeface="Arial" charset="0"/>
                <a:ea typeface="黑体" pitchFamily="2" charset="-122"/>
              </a:rPr>
              <a:t>JSP/Servlet</a:t>
            </a:r>
            <a:endParaRPr lang="en-US" altLang="zh-CN" sz="18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9" name="Group 11"/>
          <p:cNvGrpSpPr>
            <a:grpSpLocks/>
          </p:cNvGrpSpPr>
          <p:nvPr/>
        </p:nvGrpSpPr>
        <p:grpSpPr bwMode="auto">
          <a:xfrm>
            <a:off x="2990924" y="2658889"/>
            <a:ext cx="1135063" cy="1020763"/>
            <a:chOff x="930" y="1770"/>
            <a:chExt cx="680" cy="608"/>
          </a:xfrm>
        </p:grpSpPr>
        <p:sp>
          <p:nvSpPr>
            <p:cNvPr id="20" name="Text Box 12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21" name="Group 13"/>
            <p:cNvGrpSpPr>
              <a:grpSpLocks/>
            </p:cNvGrpSpPr>
            <p:nvPr/>
          </p:nvGrpSpPr>
          <p:grpSpPr bwMode="auto">
            <a:xfrm>
              <a:off x="1076" y="1770"/>
              <a:ext cx="488" cy="435"/>
              <a:chOff x="4314" y="2805"/>
              <a:chExt cx="1327" cy="1312"/>
            </a:xfrm>
          </p:grpSpPr>
          <p:graphicFrame>
            <p:nvGraphicFramePr>
              <p:cNvPr id="22" name="Object 14"/>
              <p:cNvGraphicFramePr>
                <a:graphicFrameLocks noChangeAspect="1"/>
              </p:cNvGraphicFramePr>
              <p:nvPr/>
            </p:nvGraphicFramePr>
            <p:xfrm>
              <a:off x="4314" y="2805"/>
              <a:ext cx="983" cy="10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1" name="Image" r:id="rId4" imgW="2615873" imgH="2666667" progId="Photoshop.Image.7">
                      <p:embed/>
                    </p:oleObj>
                  </mc:Choice>
                  <mc:Fallback>
                    <p:oleObj name="Image" r:id="rId4" imgW="2615873" imgH="2666667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4" y="2805"/>
                            <a:ext cx="983" cy="10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3" name="Picture 15" descr="TowerCas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" name="Group 16"/>
          <p:cNvGrpSpPr>
            <a:grpSpLocks/>
          </p:cNvGrpSpPr>
          <p:nvPr/>
        </p:nvGrpSpPr>
        <p:grpSpPr bwMode="auto">
          <a:xfrm>
            <a:off x="8661474" y="2492202"/>
            <a:ext cx="1584325" cy="1303337"/>
            <a:chOff x="4332" y="1570"/>
            <a:chExt cx="907" cy="821"/>
          </a:xfrm>
        </p:grpSpPr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Arial" charset="0"/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26" name="Object 18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2" name="Image" r:id="rId7" imgW="1225091" imgH="1962750" progId="Photoshop.Image.7">
                    <p:embed/>
                  </p:oleObj>
                </mc:Choice>
                <mc:Fallback>
                  <p:oleObj name="Image" r:id="rId7" imgW="1225091" imgH="196275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19"/>
          <p:cNvGrpSpPr>
            <a:grpSpLocks/>
          </p:cNvGrpSpPr>
          <p:nvPr/>
        </p:nvGrpSpPr>
        <p:grpSpPr bwMode="auto">
          <a:xfrm>
            <a:off x="5781749" y="4147964"/>
            <a:ext cx="1439863" cy="1303338"/>
            <a:chOff x="3243" y="1071"/>
            <a:chExt cx="907" cy="821"/>
          </a:xfrm>
        </p:grpSpPr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3243" y="1661"/>
              <a:ext cx="9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Arial" charset="0"/>
                  <a:ea typeface="黑体" pitchFamily="2" charset="-122"/>
                </a:rPr>
                <a:t>应用服务器</a:t>
              </a:r>
            </a:p>
          </p:txBody>
        </p:sp>
        <p:graphicFrame>
          <p:nvGraphicFramePr>
            <p:cNvPr id="29" name="Object 21"/>
            <p:cNvGraphicFramePr>
              <a:graphicFrameLocks noChangeAspect="1"/>
            </p:cNvGraphicFramePr>
            <p:nvPr/>
          </p:nvGraphicFramePr>
          <p:xfrm>
            <a:off x="3515" y="1071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" name="Image" r:id="rId9" imgW="1225091" imgH="1962750" progId="Photoshop.Image.7">
                    <p:embed/>
                  </p:oleObj>
                </mc:Choice>
                <mc:Fallback>
                  <p:oleObj name="Image" r:id="rId9" imgW="1225091" imgH="196275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071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2"/>
          <p:cNvGrpSpPr>
            <a:grpSpLocks/>
          </p:cNvGrpSpPr>
          <p:nvPr/>
        </p:nvGrpSpPr>
        <p:grpSpPr bwMode="auto">
          <a:xfrm>
            <a:off x="8661474" y="4147964"/>
            <a:ext cx="1584325" cy="1303338"/>
            <a:chOff x="4332" y="1570"/>
            <a:chExt cx="907" cy="821"/>
          </a:xfrm>
        </p:grpSpPr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Arial" charset="0"/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32" name="Object 24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" name="Image" r:id="rId10" imgW="1225091" imgH="1962750" progId="Photoshop.Image.7">
                    <p:embed/>
                  </p:oleObj>
                </mc:Choice>
                <mc:Fallback>
                  <p:oleObj name="Image" r:id="rId10" imgW="1225091" imgH="196275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25"/>
          <p:cNvGrpSpPr>
            <a:grpSpLocks/>
          </p:cNvGrpSpPr>
          <p:nvPr/>
        </p:nvGrpSpPr>
        <p:grpSpPr bwMode="auto">
          <a:xfrm>
            <a:off x="2990924" y="4322589"/>
            <a:ext cx="1135063" cy="941388"/>
            <a:chOff x="930" y="1817"/>
            <a:chExt cx="680" cy="561"/>
          </a:xfrm>
        </p:grpSpPr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1076" y="1817"/>
              <a:ext cx="488" cy="388"/>
              <a:chOff x="4314" y="2948"/>
              <a:chExt cx="1327" cy="1169"/>
            </a:xfrm>
          </p:grpSpPr>
          <p:graphicFrame>
            <p:nvGraphicFramePr>
              <p:cNvPr id="37" name="Object 28"/>
              <p:cNvGraphicFramePr>
                <a:graphicFrameLocks noChangeAspect="1"/>
              </p:cNvGraphicFramePr>
              <p:nvPr/>
            </p:nvGraphicFramePr>
            <p:xfrm>
              <a:off x="4314" y="2948"/>
              <a:ext cx="983" cy="10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5" name="Image" r:id="rId11" imgW="2615873" imgH="2666667" progId="Photoshop.Image.7">
                      <p:embed/>
                    </p:oleObj>
                  </mc:Choice>
                  <mc:Fallback>
                    <p:oleObj name="Image" r:id="rId11" imgW="2615873" imgH="2666667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4" y="2948"/>
                            <a:ext cx="983" cy="10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38" name="Picture 29" descr="TowerCas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3668-4D44-4276-80A6-0556DE768403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5854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9" grpId="0"/>
      <p:bldP spid="10" grpId="0" animBg="1"/>
      <p:bldP spid="11" grpId="0"/>
      <p:bldP spid="15" grpId="0" animBg="1"/>
      <p:bldP spid="16" grpId="0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程序的工作原理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278189" y="1096045"/>
            <a:ext cx="6191746" cy="5256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JDBC API</a:t>
            </a:r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供程序员调用的接口与类，集成在</a:t>
            </a:r>
            <a:r>
              <a:rPr lang="en-US" altLang="zh-CN" dirty="0" err="1" smtClean="0"/>
              <a:t>java.sql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javax.sql</a:t>
            </a:r>
            <a:r>
              <a:rPr lang="zh-CN" altLang="en-US" dirty="0" smtClean="0"/>
              <a:t>包中，如：</a:t>
            </a:r>
          </a:p>
          <a:p>
            <a:pPr lvl="2" fontAlgn="auto">
              <a:spcAft>
                <a:spcPts val="0"/>
              </a:spcAft>
            </a:pPr>
            <a:r>
              <a:rPr lang="en-US" altLang="zh-CN" dirty="0" err="1" smtClean="0"/>
              <a:t>DriverManager</a:t>
            </a:r>
            <a:r>
              <a:rPr lang="zh-CN" altLang="en-US" dirty="0" smtClean="0"/>
              <a:t>类</a:t>
            </a:r>
          </a:p>
          <a:p>
            <a:pPr lvl="2" fontAlgn="auto">
              <a:spcAft>
                <a:spcPts val="0"/>
              </a:spcAft>
            </a:pPr>
            <a:r>
              <a:rPr lang="en-US" altLang="zh-CN" dirty="0" smtClean="0"/>
              <a:t>Connection</a:t>
            </a:r>
            <a:r>
              <a:rPr lang="zh-CN" altLang="en-US" dirty="0" smtClean="0"/>
              <a:t>接口</a:t>
            </a:r>
          </a:p>
          <a:p>
            <a:pPr lvl="2" fontAlgn="auto">
              <a:spcAft>
                <a:spcPts val="0"/>
              </a:spcAft>
            </a:pPr>
            <a:r>
              <a:rPr lang="en-US" altLang="zh-CN" dirty="0" smtClean="0"/>
              <a:t>Statement</a:t>
            </a:r>
            <a:r>
              <a:rPr lang="zh-CN" altLang="en-US" dirty="0" smtClean="0"/>
              <a:t>接口</a:t>
            </a:r>
          </a:p>
          <a:p>
            <a:pPr lvl="2" fontAlgn="auto">
              <a:spcAft>
                <a:spcPts val="0"/>
              </a:spcAft>
            </a:pPr>
            <a:r>
              <a:rPr lang="en-US" altLang="zh-CN" dirty="0" err="1" smtClean="0"/>
              <a:t>ResultSet</a:t>
            </a:r>
            <a:r>
              <a:rPr lang="zh-CN" altLang="en-US" dirty="0" smtClean="0"/>
              <a:t>接口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 err="1" smtClean="0"/>
              <a:t>DriverManager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作用：载入各种不同的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驱动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 smtClean="0"/>
              <a:t>JDBC </a:t>
            </a:r>
            <a:r>
              <a:rPr lang="zh-CN" altLang="en-US" dirty="0" smtClean="0"/>
              <a:t>驱动</a:t>
            </a:r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提供者：数据库厂商</a:t>
            </a:r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作用：负责连接各种不同的数据库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469901" y="4696495"/>
            <a:ext cx="1023938" cy="8636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Sql </a:t>
            </a:r>
          </a:p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Server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3981201" y="4696495"/>
            <a:ext cx="1020763" cy="93662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Oracle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2471489" y="2175545"/>
            <a:ext cx="2519362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TW" sz="1800">
                <a:latin typeface="Arial" charset="0"/>
                <a:ea typeface="黑体" pitchFamily="2" charset="-122"/>
              </a:rPr>
              <a:t>JDBC </a:t>
            </a:r>
            <a:r>
              <a:rPr lang="en-US" altLang="zh-CN" sz="1800">
                <a:latin typeface="Arial" charset="0"/>
                <a:ea typeface="黑体" pitchFamily="2" charset="-122"/>
              </a:rPr>
              <a:t>API </a:t>
            </a:r>
            <a:endParaRPr lang="en-US" altLang="zh-TW" sz="1800">
              <a:latin typeface="Arial" charset="0"/>
              <a:ea typeface="黑体" pitchFamily="2" charset="-122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gray">
          <a:xfrm>
            <a:off x="2455614" y="2896270"/>
            <a:ext cx="253523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 Driver Manager 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gray">
          <a:xfrm>
            <a:off x="3839914" y="3832895"/>
            <a:ext cx="129698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 </a:t>
            </a:r>
            <a:r>
              <a:rPr lang="zh-CN" altLang="en-US" sz="1800">
                <a:latin typeface="Arial" charset="0"/>
                <a:ea typeface="黑体" pitchFamily="2" charset="-122"/>
              </a:rPr>
              <a:t>驱动 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2325439" y="3832895"/>
            <a:ext cx="129698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 </a:t>
            </a:r>
            <a:r>
              <a:rPr lang="zh-CN" altLang="en-US" sz="1800">
                <a:latin typeface="Arial" charset="0"/>
                <a:ea typeface="黑体" pitchFamily="2" charset="-122"/>
              </a:rPr>
              <a:t>驱动 </a:t>
            </a: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gray">
          <a:xfrm>
            <a:off x="2471489" y="1311945"/>
            <a:ext cx="2519362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Java 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应用程序 </a:t>
            </a:r>
          </a:p>
        </p:txBody>
      </p:sp>
      <p:cxnSp>
        <p:nvCxnSpPr>
          <p:cNvPr id="21" name="AutoShape 11"/>
          <p:cNvCxnSpPr>
            <a:cxnSpLocks noChangeShapeType="1"/>
            <a:stCxn id="11" idx="1"/>
            <a:endCxn id="19" idx="2"/>
          </p:cNvCxnSpPr>
          <p:nvPr/>
        </p:nvCxnSpPr>
        <p:spPr bwMode="auto">
          <a:xfrm flipH="1" flipV="1">
            <a:off x="2974726" y="4264695"/>
            <a:ext cx="7938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2"/>
          <p:cNvCxnSpPr>
            <a:cxnSpLocks noChangeShapeType="1"/>
            <a:stCxn id="15" idx="1"/>
            <a:endCxn id="18" idx="2"/>
          </p:cNvCxnSpPr>
          <p:nvPr/>
        </p:nvCxnSpPr>
        <p:spPr bwMode="auto">
          <a:xfrm flipH="1" flipV="1">
            <a:off x="4489201" y="4264695"/>
            <a:ext cx="3175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Line 13"/>
          <p:cNvSpPr>
            <a:spLocks noChangeShapeType="1"/>
          </p:cNvSpPr>
          <p:nvPr/>
        </p:nvSpPr>
        <p:spPr bwMode="auto">
          <a:xfrm>
            <a:off x="3001714" y="3401095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4487614" y="3401095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3693864" y="1815182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5336-4470-444D-AA0D-DDC512B8BA88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4087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 API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388816" y="1096045"/>
            <a:ext cx="9433048" cy="719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altLang="zh-CN" sz="2400" dirty="0" smtClean="0"/>
              <a:t>JDBC API</a:t>
            </a:r>
            <a:r>
              <a:rPr lang="zh-CN" altLang="en-US" sz="2400" dirty="0" smtClean="0"/>
              <a:t>可做三件事：与数据库建立连接、执行</a:t>
            </a:r>
            <a:r>
              <a:rPr lang="en-US" altLang="zh-CN" sz="2400" dirty="0" smtClean="0"/>
              <a:t>SQL </a:t>
            </a:r>
            <a:r>
              <a:rPr lang="zh-CN" altLang="en-US" sz="2400" dirty="0" smtClean="0"/>
              <a:t>语句、处理结果</a:t>
            </a: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3478039" y="2246983"/>
            <a:ext cx="4219575" cy="1879600"/>
            <a:chOff x="1598" y="1162"/>
            <a:chExt cx="2658" cy="1184"/>
          </a:xfrm>
        </p:grpSpPr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1598" y="1162"/>
            <a:ext cx="2658" cy="1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8" name="Visio" r:id="rId4" imgW="4220261" imgH="1880311" progId="Visio.Drawing.11">
                    <p:embed/>
                  </p:oleObj>
                </mc:Choice>
                <mc:Fallback>
                  <p:oleObj name="Visio" r:id="rId4" imgW="4220261" imgH="188031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1162"/>
                          <a:ext cx="2658" cy="1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2504" y="1175"/>
              <a:ext cx="9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TW" sz="1800">
                  <a:latin typeface="Arial" charset="0"/>
                  <a:ea typeface="PMingLiU" pitchFamily="18" charset="-120"/>
                </a:rPr>
                <a:t>Connection</a:t>
              </a:r>
            </a:p>
          </p:txBody>
        </p:sp>
      </p:grp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4486101" y="4190083"/>
            <a:ext cx="208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>
                <a:latin typeface="Arial" charset="0"/>
                <a:ea typeface="黑体" pitchFamily="2" charset="-122"/>
              </a:rPr>
              <a:t>DriverManager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4125739" y="2691483"/>
            <a:ext cx="2808287" cy="549275"/>
          </a:xfrm>
          <a:prstGeom prst="rightArrow">
            <a:avLst>
              <a:gd name="adj1" fmla="val 50000"/>
              <a:gd name="adj2" fmla="val 127818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12700" cap="rnd" algn="ctr">
            <a:solidFill>
              <a:srgbClr val="80008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Statement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4124151" y="3161383"/>
            <a:ext cx="2738438" cy="549275"/>
          </a:xfrm>
          <a:prstGeom prst="leftArrow">
            <a:avLst>
              <a:gd name="adj1" fmla="val 50000"/>
              <a:gd name="adj2" fmla="val 124639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12700" cap="rnd" algn="ctr">
            <a:solidFill>
              <a:srgbClr val="80008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ResultSet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2828751" y="1815183"/>
            <a:ext cx="5400675" cy="28082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2181051" y="4886995"/>
            <a:ext cx="727233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TW" altLang="en-US" sz="2000" dirty="0">
                <a:solidFill>
                  <a:srgbClr val="0000FF"/>
                </a:solidFill>
                <a:latin typeface="Arial" charset="0"/>
                <a:ea typeface="PMingLiU" pitchFamily="18" charset="-120"/>
              </a:rPr>
              <a:t> </a:t>
            </a:r>
            <a:r>
              <a:rPr kumimoji="1" lang="en-US" altLang="zh-TW" sz="2000" dirty="0" err="1">
                <a:latin typeface="Arial" charset="0"/>
                <a:ea typeface="黑体" pitchFamily="2" charset="-122"/>
              </a:rPr>
              <a:t>DriverManager</a:t>
            </a:r>
            <a:r>
              <a:rPr kumimoji="1" lang="en-US" altLang="zh-TW" sz="2000" dirty="0">
                <a:latin typeface="Arial" charset="0"/>
                <a:ea typeface="黑体" pitchFamily="2" charset="-122"/>
              </a:rPr>
              <a:t> 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：依据数据库的不同，管理</a:t>
            </a:r>
            <a:r>
              <a:rPr kumimoji="1" lang="en-US" altLang="zh-CN" sz="2000" dirty="0">
                <a:latin typeface="Arial" charset="0"/>
                <a:ea typeface="黑体" pitchFamily="2" charset="-122"/>
              </a:rPr>
              <a:t>JDBC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驱动</a:t>
            </a:r>
          </a:p>
          <a:p>
            <a:pPr eaLnBrk="1" hangingPunct="1"/>
            <a:r>
              <a:rPr kumimoji="1" lang="zh-TW" altLang="en-US" sz="2000" dirty="0">
                <a:latin typeface="Arial" charset="0"/>
                <a:ea typeface="黑体" pitchFamily="2" charset="-122"/>
              </a:rPr>
              <a:t> </a:t>
            </a:r>
            <a:r>
              <a:rPr kumimoji="1" lang="en-US" altLang="zh-TW" sz="2000" dirty="0">
                <a:latin typeface="Arial" charset="0"/>
                <a:ea typeface="黑体" pitchFamily="2" charset="-122"/>
              </a:rPr>
              <a:t>Connection 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：负责连接数据库并担任传送数据的任务</a:t>
            </a:r>
            <a:r>
              <a:rPr kumimoji="1" lang="zh-CN" altLang="en-US" sz="2000" b="0" dirty="0">
                <a:latin typeface="Arial" charset="0"/>
                <a:ea typeface="宋体" pitchFamily="2" charset="-122"/>
              </a:rPr>
              <a:t> 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 </a:t>
            </a:r>
            <a:endParaRPr kumimoji="1" lang="zh-TW" altLang="en-US" sz="2000" dirty="0">
              <a:latin typeface="Arial" charset="0"/>
              <a:ea typeface="黑体" pitchFamily="2" charset="-122"/>
            </a:endParaRPr>
          </a:p>
          <a:p>
            <a:pPr eaLnBrk="1" hangingPunct="1"/>
            <a:r>
              <a:rPr kumimoji="1" lang="zh-TW" altLang="en-US" sz="2000" dirty="0">
                <a:latin typeface="Arial" charset="0"/>
                <a:ea typeface="黑体" pitchFamily="2" charset="-122"/>
              </a:rPr>
              <a:t> </a:t>
            </a:r>
            <a:r>
              <a:rPr kumimoji="1" lang="en-US" altLang="zh-TW" sz="2000" dirty="0">
                <a:latin typeface="Arial" charset="0"/>
                <a:ea typeface="黑体" pitchFamily="2" charset="-122"/>
              </a:rPr>
              <a:t>Statement 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：</a:t>
            </a:r>
            <a:r>
              <a:rPr kumimoji="1" lang="zh-TW" altLang="en-US" sz="2000" dirty="0">
                <a:latin typeface="Arial" charset="0"/>
                <a:ea typeface="黑体" pitchFamily="2" charset="-122"/>
              </a:rPr>
              <a:t>由 </a:t>
            </a:r>
            <a:r>
              <a:rPr kumimoji="1" lang="en-US" altLang="zh-TW" sz="2000" dirty="0">
                <a:latin typeface="Arial" charset="0"/>
                <a:ea typeface="黑体" pitchFamily="2" charset="-122"/>
              </a:rPr>
              <a:t>Connection 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产生、负责执行</a:t>
            </a:r>
            <a:r>
              <a:rPr kumimoji="1" lang="en-US" altLang="zh-CN" sz="2000" dirty="0">
                <a:latin typeface="Arial" charset="0"/>
                <a:ea typeface="黑体" pitchFamily="2" charset="-122"/>
              </a:rPr>
              <a:t>SQL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语句</a:t>
            </a:r>
            <a:endParaRPr kumimoji="1" lang="zh-TW" altLang="en-US" sz="2000" dirty="0">
              <a:latin typeface="Arial" charset="0"/>
              <a:ea typeface="黑体" pitchFamily="2" charset="-122"/>
            </a:endParaRPr>
          </a:p>
          <a:p>
            <a:pPr eaLnBrk="1" hangingPunct="1"/>
            <a:r>
              <a:rPr kumimoji="1" lang="zh-TW" altLang="en-US" sz="2000" dirty="0">
                <a:latin typeface="Arial" charset="0"/>
                <a:ea typeface="黑体" pitchFamily="2" charset="-122"/>
              </a:rPr>
              <a:t> </a:t>
            </a:r>
            <a:r>
              <a:rPr kumimoji="1" lang="en-US" altLang="zh-TW" sz="2000" dirty="0" err="1">
                <a:latin typeface="Arial" charset="0"/>
                <a:ea typeface="黑体" pitchFamily="2" charset="-122"/>
              </a:rPr>
              <a:t>ResultSet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：负责保存</a:t>
            </a:r>
            <a:r>
              <a:rPr kumimoji="1" lang="en-US" altLang="zh-CN" sz="2000" dirty="0">
                <a:latin typeface="Arial" charset="0"/>
                <a:ea typeface="黑体" pitchFamily="2" charset="-122"/>
              </a:rPr>
              <a:t>Statement</a:t>
            </a:r>
            <a:r>
              <a:rPr kumimoji="1" lang="zh-CN" altLang="en-US" sz="2000" dirty="0">
                <a:latin typeface="Arial" charset="0"/>
                <a:ea typeface="黑体" pitchFamily="2" charset="-122"/>
              </a:rPr>
              <a:t>执行后所产生的查询结果</a:t>
            </a:r>
          </a:p>
        </p:txBody>
      </p:sp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1749251" y="2627983"/>
            <a:ext cx="990600" cy="900112"/>
            <a:chOff x="930" y="1752"/>
            <a:chExt cx="680" cy="652"/>
          </a:xfrm>
        </p:grpSpPr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24" name="Group 14"/>
            <p:cNvGrpSpPr>
              <a:grpSpLocks/>
            </p:cNvGrpSpPr>
            <p:nvPr/>
          </p:nvGrpSpPr>
          <p:grpSpPr bwMode="auto">
            <a:xfrm>
              <a:off x="1076" y="1752"/>
              <a:ext cx="488" cy="453"/>
              <a:chOff x="4313" y="2752"/>
              <a:chExt cx="1328" cy="1365"/>
            </a:xfrm>
          </p:grpSpPr>
          <p:graphicFrame>
            <p:nvGraphicFramePr>
              <p:cNvPr id="25" name="Object 15"/>
              <p:cNvGraphicFramePr>
                <a:graphicFrameLocks noChangeAspect="1"/>
              </p:cNvGraphicFramePr>
              <p:nvPr/>
            </p:nvGraphicFramePr>
            <p:xfrm>
              <a:off x="4313" y="2752"/>
              <a:ext cx="984" cy="10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9" name="Image" r:id="rId6" imgW="2615873" imgH="2666667" progId="Photoshop.Image.7">
                      <p:embed/>
                    </p:oleObj>
                  </mc:Choice>
                  <mc:Fallback>
                    <p:oleObj name="Image" r:id="rId6" imgW="2615873" imgH="2666667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3" y="2752"/>
                            <a:ext cx="984" cy="10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6" name="Picture 16" descr="TowerCas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" name="Group 17"/>
          <p:cNvGrpSpPr>
            <a:grpSpLocks/>
          </p:cNvGrpSpPr>
          <p:nvPr/>
        </p:nvGrpSpPr>
        <p:grpSpPr bwMode="auto">
          <a:xfrm>
            <a:off x="7581726" y="2535908"/>
            <a:ext cx="1439863" cy="1273175"/>
            <a:chOff x="4332" y="1570"/>
            <a:chExt cx="907" cy="802"/>
          </a:xfrm>
        </p:grpSpPr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latin typeface="Arial" charset="0"/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29" name="Object 19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0" name="Image" r:id="rId9" imgW="1225091" imgH="1962750" progId="Photoshop.Image.7">
                    <p:embed/>
                  </p:oleObj>
                </mc:Choice>
                <mc:Fallback>
                  <p:oleObj name="Image" r:id="rId9" imgW="1225091" imgH="196275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Oval 20"/>
          <p:cNvSpPr>
            <a:spLocks noChangeArrowheads="1"/>
          </p:cNvSpPr>
          <p:nvPr/>
        </p:nvSpPr>
        <p:spPr bwMode="auto">
          <a:xfrm>
            <a:off x="6357764" y="4118645"/>
            <a:ext cx="431800" cy="360363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31" name="Oval 21"/>
          <p:cNvSpPr>
            <a:spLocks noChangeArrowheads="1"/>
          </p:cNvSpPr>
          <p:nvPr/>
        </p:nvSpPr>
        <p:spPr bwMode="auto">
          <a:xfrm>
            <a:off x="6429201" y="2175545"/>
            <a:ext cx="431800" cy="360363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32" name="Oval 22"/>
          <p:cNvSpPr>
            <a:spLocks noChangeArrowheads="1"/>
          </p:cNvSpPr>
          <p:nvPr/>
        </p:nvSpPr>
        <p:spPr bwMode="auto">
          <a:xfrm>
            <a:off x="3549476" y="2750220"/>
            <a:ext cx="431800" cy="360363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6934026" y="3183608"/>
            <a:ext cx="431800" cy="360362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9377-7C23-4798-A687-9912D0E3F9FF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03615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build="p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程序的工作模板</a:t>
            </a: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1463426" y="958850"/>
            <a:ext cx="9790485" cy="5710238"/>
          </a:xfrm>
          <a:prstGeom prst="roundRect">
            <a:avLst>
              <a:gd name="adj" fmla="val 353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try {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800" dirty="0" err="1">
                <a:latin typeface="Arial" charset="0"/>
                <a:ea typeface="宋体" pitchFamily="2" charset="-122"/>
                <a:cs typeface="Courier New" pitchFamily="49" charset="0"/>
              </a:rPr>
              <a:t>Class.forName</a:t>
            </a:r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(JDBC</a:t>
            </a:r>
            <a:r>
              <a:rPr lang="zh-CN" altLang="en-US" sz="1800" dirty="0">
                <a:latin typeface="Arial" charset="0"/>
                <a:ea typeface="黑体" pitchFamily="2" charset="-122"/>
                <a:cs typeface="Courier New" pitchFamily="49" charset="0"/>
              </a:rPr>
              <a:t>驱动类</a:t>
            </a:r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} catch (</a:t>
            </a:r>
            <a:r>
              <a:rPr lang="en-US" altLang="zh-CN" sz="1800" dirty="0" err="1">
                <a:latin typeface="Arial" charset="0"/>
                <a:ea typeface="宋体" pitchFamily="2" charset="-122"/>
                <a:cs typeface="Courier New" pitchFamily="49" charset="0"/>
              </a:rPr>
              <a:t>ClassNotFoundException</a:t>
            </a:r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 e) {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      </a:t>
            </a:r>
            <a:r>
              <a:rPr lang="en-US" altLang="zh-CN" sz="1800" dirty="0" err="1">
                <a:latin typeface="Arial" charset="0"/>
                <a:ea typeface="宋体" pitchFamily="2" charset="-122"/>
                <a:cs typeface="Courier New" pitchFamily="49" charset="0"/>
              </a:rPr>
              <a:t>System.out.println</a:t>
            </a:r>
            <a:r>
              <a:rPr lang="en-US" altLang="zh-CN" sz="1800" dirty="0">
                <a:latin typeface="Arial" charset="0"/>
                <a:ea typeface="宋体" pitchFamily="2" charset="-122"/>
                <a:cs typeface="Courier New" pitchFamily="49" charset="0"/>
              </a:rPr>
              <a:t>("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无法找到驱动类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");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}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try {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Connection con=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DriverManager.getConnection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(JDBC URL,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数据库用户名</a:t>
            </a:r>
            <a:r>
              <a:rPr lang="en-US" altLang="zh-CN" sz="1800" dirty="0">
                <a:latin typeface="Arial" charset="0"/>
                <a:ea typeface="黑体" pitchFamily="2" charset="-122"/>
              </a:rPr>
              <a:t>,</a:t>
            </a:r>
            <a:r>
              <a:rPr lang="zh-CN" altLang="en-US" sz="1800" dirty="0">
                <a:latin typeface="Arial" charset="0"/>
                <a:ea typeface="黑体" pitchFamily="2" charset="-122"/>
              </a:rPr>
              <a:t>密码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	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Statement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stmt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 =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con.createStatement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ResultSet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rs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 =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stmt.executeQuery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("SELECT a, b, c FROM Table1");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	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while (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rs.next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()) {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      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int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 x =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rs.getInt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("a");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       String s =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rs.getString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("b");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       float f =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rs.getFloat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("c");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}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con.close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} catch (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SQLException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 e) {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      </a:t>
            </a:r>
            <a:r>
              <a:rPr lang="en-US" altLang="zh-CN" sz="1800" dirty="0" err="1">
                <a:latin typeface="Arial" charset="0"/>
                <a:ea typeface="宋体" pitchFamily="2" charset="-122"/>
              </a:rPr>
              <a:t>e.printStackTrace</a:t>
            </a:r>
            <a:r>
              <a:rPr lang="en-US" altLang="zh-CN" sz="1800" dirty="0">
                <a:latin typeface="Arial" charset="0"/>
                <a:ea typeface="宋体" pitchFamily="2" charset="-122"/>
              </a:rPr>
              <a:t>();</a:t>
            </a:r>
          </a:p>
          <a:p>
            <a:pPr eaLnBrk="1" hangingPunct="1"/>
            <a:r>
              <a:rPr lang="en-US" altLang="zh-CN" sz="1800" dirty="0">
                <a:latin typeface="Arial" charset="0"/>
                <a:ea typeface="宋体" pitchFamily="2" charset="-122"/>
              </a:rPr>
              <a:t>}</a:t>
            </a: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6608514" y="1989138"/>
            <a:ext cx="2160740" cy="408623"/>
          </a:xfrm>
          <a:prstGeom prst="wedgeRoundRectCallout">
            <a:avLst>
              <a:gd name="adj1" fmla="val -50394"/>
              <a:gd name="adj2" fmla="val 14004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获得数据库连接</a:t>
            </a: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5852864" y="4044950"/>
            <a:ext cx="1812234" cy="408623"/>
          </a:xfrm>
          <a:prstGeom prst="wedgeRoundRectCallout">
            <a:avLst>
              <a:gd name="adj1" fmla="val -37523"/>
              <a:gd name="adj2" fmla="val -1053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发送</a:t>
            </a:r>
            <a:r>
              <a:rPr lang="en-US" altLang="zh-CN" sz="1800">
                <a:latin typeface="Arial" charset="0"/>
                <a:ea typeface="黑体" pitchFamily="2" charset="-122"/>
              </a:rPr>
              <a:t>Sql</a:t>
            </a:r>
            <a:r>
              <a:rPr lang="zh-CN" altLang="en-US" sz="1800">
                <a:latin typeface="Arial" charset="0"/>
                <a:ea typeface="黑体" pitchFamily="2" charset="-122"/>
              </a:rPr>
              <a:t>语句</a:t>
            </a: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5960814" y="4659313"/>
            <a:ext cx="1424627" cy="408623"/>
          </a:xfrm>
          <a:prstGeom prst="wedgeRoundRectCallout">
            <a:avLst>
              <a:gd name="adj1" fmla="val -77653"/>
              <a:gd name="adj2" fmla="val 400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处理结果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671889" y="1020763"/>
            <a:ext cx="2043439" cy="408623"/>
          </a:xfrm>
          <a:prstGeom prst="wedgeRoundRectCallout">
            <a:avLst>
              <a:gd name="adj1" fmla="val -71630"/>
              <a:gd name="adj2" fmla="val 6474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注册</a:t>
            </a:r>
            <a:r>
              <a:rPr lang="en-US" altLang="zh-CN" sz="1800">
                <a:latin typeface="Arial" charset="0"/>
                <a:ea typeface="黑体" pitchFamily="2" charset="-122"/>
              </a:rPr>
              <a:t>JDBC</a:t>
            </a:r>
            <a:r>
              <a:rPr lang="zh-CN" altLang="en-US" sz="1800">
                <a:latin typeface="Arial" charset="0"/>
                <a:ea typeface="黑体" pitchFamily="2" charset="-122"/>
              </a:rPr>
              <a:t>驱动</a:t>
            </a: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6824414" y="3109913"/>
            <a:ext cx="3469765" cy="408623"/>
          </a:xfrm>
          <a:prstGeom prst="wedgeRoundRectCallout">
            <a:avLst>
              <a:gd name="adj1" fmla="val -17616"/>
              <a:gd name="adj2" fmla="val -9187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JDBC URL</a:t>
            </a:r>
            <a:r>
              <a:rPr lang="zh-CN" altLang="en-US" sz="1800">
                <a:latin typeface="Arial" charset="0"/>
                <a:ea typeface="黑体" pitchFamily="2" charset="-122"/>
              </a:rPr>
              <a:t>用来标识数据库 </a:t>
            </a: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2936625" y="2317750"/>
            <a:ext cx="2080839" cy="408623"/>
          </a:xfrm>
          <a:prstGeom prst="wedgeRoundRectCallout">
            <a:avLst>
              <a:gd name="adj1" fmla="val 1227"/>
              <a:gd name="adj2" fmla="val -15677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必须处理的异常</a:t>
            </a: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>
            <a:off x="4663826" y="5354638"/>
            <a:ext cx="1310725" cy="408623"/>
          </a:xfrm>
          <a:prstGeom prst="wedgeRoundRectCallout">
            <a:avLst>
              <a:gd name="adj1" fmla="val -155319"/>
              <a:gd name="adj2" fmla="val 1573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释放资源</a:t>
            </a: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>
            <a:off x="4447926" y="6165850"/>
            <a:ext cx="2159041" cy="408623"/>
          </a:xfrm>
          <a:prstGeom prst="wedgeRoundRectCallout">
            <a:avLst>
              <a:gd name="adj1" fmla="val -72361"/>
              <a:gd name="adj2" fmla="val -1053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必须处理的异常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DC9A-0924-4586-A030-51300127CF02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59680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获取数据库的连接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访问数据库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02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8221-70E5-4461-B530-042933F95AD8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JDBC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驱动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32223" y="1051073"/>
            <a:ext cx="8229600" cy="1152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JDBC</a:t>
            </a:r>
            <a:r>
              <a:rPr lang="zh-CN" altLang="en-US" dirty="0" smtClean="0"/>
              <a:t>驱动由数据库厂商</a:t>
            </a:r>
            <a:r>
              <a:rPr lang="zh-TW" altLang="en-US" dirty="0" smtClean="0"/>
              <a:t>提供</a:t>
            </a:r>
            <a:endParaRPr lang="zh-CN" altLang="en-US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虽然有</a:t>
            </a:r>
            <a:r>
              <a:rPr lang="en-US" altLang="zh-CN" dirty="0" smtClean="0"/>
              <a:t>JDBC-ODBC</a:t>
            </a:r>
            <a:r>
              <a:rPr lang="zh-CN" altLang="en-US" dirty="0" smtClean="0"/>
              <a:t>桥连方式，推荐使用纯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驱动方式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845123" y="5732611"/>
            <a:ext cx="979487" cy="90805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DB </a:t>
            </a:r>
          </a:p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Server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993260" y="5659586"/>
            <a:ext cx="1008063" cy="98107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DB</a:t>
            </a:r>
          </a:p>
          <a:p>
            <a:pPr algn="ctr">
              <a:defRPr/>
            </a:pPr>
            <a:r>
              <a:rPr lang="en-US" altLang="zh-CN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Server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5040510" y="2921148"/>
            <a:ext cx="2519363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TW" sz="1800">
                <a:latin typeface="Arial" charset="0"/>
                <a:ea typeface="黑体" pitchFamily="2" charset="-122"/>
              </a:rPr>
              <a:t>JDBC </a:t>
            </a:r>
            <a:r>
              <a:rPr lang="en-US" altLang="zh-CN" sz="1800">
                <a:latin typeface="Arial" charset="0"/>
                <a:ea typeface="黑体" pitchFamily="2" charset="-122"/>
              </a:rPr>
              <a:t>API</a:t>
            </a:r>
            <a:endParaRPr lang="en-US" altLang="zh-TW" sz="1800">
              <a:latin typeface="Arial" charset="0"/>
              <a:ea typeface="黑体" pitchFamily="2" charset="-122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>
            <a:off x="5024635" y="3500586"/>
            <a:ext cx="253523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 Driver Manager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gray">
          <a:xfrm>
            <a:off x="7488435" y="4292748"/>
            <a:ext cx="2017713" cy="430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纯</a:t>
            </a:r>
            <a:r>
              <a:rPr lang="en-US" altLang="zh-CN" sz="1800">
                <a:latin typeface="Arial" charset="0"/>
                <a:ea typeface="黑体" pitchFamily="2" charset="-122"/>
              </a:rPr>
              <a:t>Java </a:t>
            </a:r>
            <a:r>
              <a:rPr lang="zh-CN" altLang="en-US" sz="1800">
                <a:latin typeface="Arial" charset="0"/>
                <a:ea typeface="黑体" pitchFamily="2" charset="-122"/>
              </a:rPr>
              <a:t>驱动 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gray">
          <a:xfrm>
            <a:off x="3313310" y="4292748"/>
            <a:ext cx="2014538" cy="430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JDBC–ODBC</a:t>
            </a:r>
            <a:r>
              <a:rPr lang="zh-CN" altLang="en-US" sz="1800">
                <a:latin typeface="Arial" charset="0"/>
                <a:ea typeface="黑体" pitchFamily="2" charset="-122"/>
              </a:rPr>
              <a:t>桥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gray">
          <a:xfrm>
            <a:off x="5040510" y="2132161"/>
            <a:ext cx="2519363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Java 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应用程序 </a:t>
            </a:r>
          </a:p>
        </p:txBody>
      </p:sp>
      <p:cxnSp>
        <p:nvCxnSpPr>
          <p:cNvPr id="14" name="AutoShape 11"/>
          <p:cNvCxnSpPr>
            <a:cxnSpLocks noChangeShapeType="1"/>
            <a:stCxn id="7" idx="1"/>
            <a:endCxn id="17" idx="2"/>
          </p:cNvCxnSpPr>
          <p:nvPr/>
        </p:nvCxnSpPr>
        <p:spPr bwMode="auto">
          <a:xfrm flipH="1" flipV="1">
            <a:off x="4321373" y="5442098"/>
            <a:ext cx="14287" cy="2905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2"/>
          <p:cNvCxnSpPr>
            <a:cxnSpLocks noChangeShapeType="1"/>
            <a:stCxn id="8" idx="1"/>
            <a:endCxn id="11" idx="2"/>
          </p:cNvCxnSpPr>
          <p:nvPr/>
        </p:nvCxnSpPr>
        <p:spPr bwMode="auto">
          <a:xfrm flipV="1">
            <a:off x="8498085" y="4722961"/>
            <a:ext cx="0" cy="936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3"/>
          <p:cNvCxnSpPr>
            <a:cxnSpLocks noChangeShapeType="1"/>
            <a:stCxn id="10" idx="2"/>
            <a:endCxn id="11" idx="0"/>
          </p:cNvCxnSpPr>
          <p:nvPr/>
        </p:nvCxnSpPr>
        <p:spPr bwMode="auto">
          <a:xfrm>
            <a:off x="6293048" y="4005411"/>
            <a:ext cx="2205037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AutoShape 14"/>
          <p:cNvSpPr>
            <a:spLocks noChangeArrowheads="1"/>
          </p:cNvSpPr>
          <p:nvPr/>
        </p:nvSpPr>
        <p:spPr bwMode="gray">
          <a:xfrm>
            <a:off x="3313310" y="5011886"/>
            <a:ext cx="2016125" cy="430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charset="0"/>
                <a:ea typeface="黑体" pitchFamily="2" charset="-122"/>
              </a:rPr>
              <a:t>ODBC</a:t>
            </a:r>
          </a:p>
        </p:txBody>
      </p:sp>
      <p:cxnSp>
        <p:nvCxnSpPr>
          <p:cNvPr id="18" name="AutoShape 15"/>
          <p:cNvCxnSpPr>
            <a:cxnSpLocks noChangeShapeType="1"/>
            <a:stCxn id="12" idx="0"/>
            <a:endCxn id="10" idx="2"/>
          </p:cNvCxnSpPr>
          <p:nvPr/>
        </p:nvCxnSpPr>
        <p:spPr bwMode="auto">
          <a:xfrm flipV="1">
            <a:off x="4321373" y="4005411"/>
            <a:ext cx="1971675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6"/>
          <p:cNvCxnSpPr>
            <a:cxnSpLocks noChangeShapeType="1"/>
            <a:stCxn id="12" idx="2"/>
            <a:endCxn id="17" idx="0"/>
          </p:cNvCxnSpPr>
          <p:nvPr/>
        </p:nvCxnSpPr>
        <p:spPr bwMode="auto">
          <a:xfrm>
            <a:off x="4321373" y="4722961"/>
            <a:ext cx="0" cy="288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6337498" y="2635398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F70DD-CC76-4C37-B2B4-1C4E63C0C6E1}" type="datetime10">
              <a:rPr lang="zh-CN" altLang="en-US" smtClean="0"/>
              <a:t>14:52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04599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教育培训课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002通用彩色">
      <a:dk1>
        <a:sysClr val="windowText" lastClr="000000"/>
      </a:dk1>
      <a:lt1>
        <a:sysClr val="window" lastClr="FFFFFF"/>
      </a:lt1>
      <a:dk2>
        <a:srgbClr val="E73E53"/>
      </a:dk2>
      <a:lt2>
        <a:srgbClr val="E7E6E6"/>
      </a:lt2>
      <a:accent1>
        <a:srgbClr val="58A527"/>
      </a:accent1>
      <a:accent2>
        <a:srgbClr val="4F50A0"/>
      </a:accent2>
      <a:accent3>
        <a:srgbClr val="27A0B3"/>
      </a:accent3>
      <a:accent4>
        <a:srgbClr val="E73E53"/>
      </a:accent4>
      <a:accent5>
        <a:srgbClr val="EAAE00"/>
      </a:accent5>
      <a:accent6>
        <a:srgbClr val="58A527"/>
      </a:accent6>
      <a:hlink>
        <a:srgbClr val="4F50A0"/>
      </a:hlink>
      <a:folHlink>
        <a:srgbClr val="27A0B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1477</Words>
  <Application>Microsoft Office PowerPoint</Application>
  <PresentationFormat>自定义</PresentationFormat>
  <Paragraphs>386</Paragraphs>
  <Slides>24</Slides>
  <Notes>24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自定义设计方案</vt:lpstr>
      <vt:lpstr>Image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教育培训课</dc:title>
  <dc:creator/>
  <cp:lastModifiedBy/>
  <cp:revision>1</cp:revision>
  <dcterms:created xsi:type="dcterms:W3CDTF">2017-04-05T12:38:21Z</dcterms:created>
  <dcterms:modified xsi:type="dcterms:W3CDTF">2018-02-26T06:53:30Z</dcterms:modified>
</cp:coreProperties>
</file>